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690EC7-56D8-431B-93C7-265B58C5C938}"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185402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74364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225543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03938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690EC7-56D8-431B-93C7-265B58C5C938}"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414996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690EC7-56D8-431B-93C7-265B58C5C938}"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218807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690EC7-56D8-431B-93C7-265B58C5C938}"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76383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690EC7-56D8-431B-93C7-265B58C5C938}"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410999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690EC7-56D8-431B-93C7-265B58C5C938}"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117089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90EC7-56D8-431B-93C7-265B58C5C938}"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47991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90EC7-56D8-431B-93C7-265B58C5C938}"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39572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90EC7-56D8-431B-93C7-265B58C5C938}"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B5B10-FFF0-42E0-AF35-D36A0FFCD8FC}" type="slidenum">
              <a:rPr lang="en-US" smtClean="0"/>
              <a:t>‹#›</a:t>
            </a:fld>
            <a:endParaRPr lang="en-US"/>
          </a:p>
        </p:txBody>
      </p:sp>
    </p:spTree>
    <p:extLst>
      <p:ext uri="{BB962C8B-B14F-4D97-AF65-F5344CB8AC3E}">
        <p14:creationId xmlns:p14="http://schemas.microsoft.com/office/powerpoint/2010/main" val="1070249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91740"/>
            <a:ext cx="7389495" cy="4366260"/>
          </a:xfrm>
          <a:prstGeom prst="rect">
            <a:avLst/>
          </a:prstGeom>
        </p:spPr>
      </p:pic>
      <p:sp>
        <p:nvSpPr>
          <p:cNvPr id="5" name="Rectangle 4"/>
          <p:cNvSpPr/>
          <p:nvPr/>
        </p:nvSpPr>
        <p:spPr>
          <a:xfrm>
            <a:off x="7389495" y="2491740"/>
            <a:ext cx="4802505" cy="2617768"/>
          </a:xfrm>
          <a:prstGeom prst="rect">
            <a:avLst/>
          </a:prstGeom>
        </p:spPr>
        <p:txBody>
          <a:bodyPr wrap="square">
            <a:spAutoFit/>
          </a:bodyPr>
          <a:lstStyle/>
          <a:p>
            <a:pPr lvl="0">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Manufacturer</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đơn vị cung cấp (gán theo thông tin hợp chuẩn của thiết bị)</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info</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xe (gán ID của thiết bị dung để truyền Tổng cục đường bộ)</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Plate</a:t>
            </a:r>
            <a:r>
              <a:rPr lang="en-US" sz="1400">
                <a:effectLst/>
                <a:latin typeface="Calibri" panose="020F0502020204030204" pitchFamily="34" charset="0"/>
                <a:ea typeface="Calibri" panose="020F0502020204030204" pitchFamily="34" charset="0"/>
                <a:cs typeface="Times New Roman" panose="02020603050405020304" pitchFamily="18" charset="0"/>
              </a:rPr>
              <a:t>: Biển số xe</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VIN</a:t>
            </a:r>
            <a:r>
              <a:rPr lang="en-US" sz="1400">
                <a:effectLst/>
                <a:latin typeface="Calibri" panose="020F0502020204030204" pitchFamily="34" charset="0"/>
                <a:ea typeface="Calibri" panose="020F0502020204030204" pitchFamily="34" charset="0"/>
                <a:cs typeface="Times New Roman" panose="02020603050405020304" pitchFamily="18" charset="0"/>
              </a:rPr>
              <a:t>: Số VIN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info</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tài xế</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number</a:t>
            </a:r>
            <a:r>
              <a:rPr lang="en-US" sz="1400">
                <a:effectLst/>
                <a:latin typeface="Calibri" panose="020F0502020204030204" pitchFamily="34" charset="0"/>
                <a:ea typeface="Calibri" panose="020F0502020204030204" pitchFamily="34" charset="0"/>
                <a:cs typeface="Times New Roman" panose="02020603050405020304" pitchFamily="18" charset="0"/>
              </a:rPr>
              <a:t>: Số bằng lái</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name</a:t>
            </a:r>
            <a:r>
              <a:rPr lang="en-US" sz="1400">
                <a:effectLst/>
                <a:latin typeface="Calibri" panose="020F0502020204030204" pitchFamily="34" charset="0"/>
                <a:ea typeface="Calibri" panose="020F0502020204030204" pitchFamily="34" charset="0"/>
                <a:cs typeface="Times New Roman" panose="02020603050405020304" pitchFamily="18" charset="0"/>
              </a:rPr>
              <a:t>: Tên tài xế</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Installation date</a:t>
            </a:r>
            <a:r>
              <a:rPr lang="en-US" sz="1400">
                <a:effectLst/>
                <a:latin typeface="Calibri" panose="020F0502020204030204" pitchFamily="34" charset="0"/>
                <a:ea typeface="Calibri" panose="020F0502020204030204" pitchFamily="34" charset="0"/>
                <a:cs typeface="Times New Roman" panose="02020603050405020304" pitchFamily="18" charset="0"/>
              </a:rPr>
              <a:t>: Ngày lắp đặt</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Maintenance date</a:t>
            </a:r>
            <a:r>
              <a:rPr lang="en-US" sz="1400">
                <a:effectLst/>
                <a:latin typeface="Calibri" panose="020F0502020204030204" pitchFamily="34" charset="0"/>
                <a:ea typeface="Calibri" panose="020F0502020204030204" pitchFamily="34" charset="0"/>
                <a:cs typeface="Times New Roman" panose="02020603050405020304" pitchFamily="18" charset="0"/>
              </a:rPr>
              <a:t>: Ngày bảo hành</a:t>
            </a:r>
          </a:p>
        </p:txBody>
      </p:sp>
      <p:sp>
        <p:nvSpPr>
          <p:cNvPr id="6" name="Rectangle 5"/>
          <p:cNvSpPr/>
          <p:nvPr/>
        </p:nvSpPr>
        <p:spPr>
          <a:xfrm>
            <a:off x="0" y="0"/>
            <a:ext cx="3016147" cy="369332"/>
          </a:xfrm>
          <a:prstGeom prst="rect">
            <a:avLst/>
          </a:prstGeom>
        </p:spPr>
        <p:txBody>
          <a:bodyPr wrap="none">
            <a:spAutoFit/>
          </a:bodyPr>
          <a:lstStyle/>
          <a:p>
            <a:r>
              <a:rPr lang="en-US" b="1">
                <a:solidFill>
                  <a:srgbClr val="00B050"/>
                </a:solidFill>
                <a:effectLst/>
                <a:ea typeface="Calibri" panose="020F0502020204030204" pitchFamily="34" charset="0"/>
                <a:cs typeface="Times New Roman" panose="02020603050405020304" pitchFamily="18" charset="0"/>
              </a:rPr>
              <a:t>Regist Info: Thông tin đăng ký</a:t>
            </a:r>
            <a:endParaRPr lang="en-US" b="1">
              <a:solidFill>
                <a:srgbClr val="00B050"/>
              </a:solidFill>
              <a:cs typeface="Times New Roman" panose="02020603050405020304" pitchFamily="18" charset="0"/>
            </a:endParaRPr>
          </a:p>
        </p:txBody>
      </p:sp>
      <p:sp>
        <p:nvSpPr>
          <p:cNvPr id="7" name="Rectangle 6">
            <a:extLst>
              <a:ext uri="{FF2B5EF4-FFF2-40B4-BE49-F238E27FC236}">
                <a16:creationId xmlns:a16="http://schemas.microsoft.com/office/drawing/2014/main" id="{02C85EE7-95B9-4D6F-8D13-8EE2EA453B8C}"/>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39581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00300"/>
            <a:ext cx="7286625" cy="4457700"/>
          </a:xfrm>
          <a:prstGeom prst="rect">
            <a:avLst/>
          </a:prstGeom>
        </p:spPr>
      </p:pic>
      <p:sp>
        <p:nvSpPr>
          <p:cNvPr id="5" name="Rectangle 4"/>
          <p:cNvSpPr/>
          <p:nvPr/>
        </p:nvSpPr>
        <p:spPr>
          <a:xfrm>
            <a:off x="0" y="369332"/>
            <a:ext cx="7474591" cy="2246769"/>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Communication module</a:t>
            </a:r>
            <a:r>
              <a:rPr lang="en-US" sz="1400">
                <a:latin typeface="Calibri" panose="020F0502020204030204" pitchFamily="34" charset="0"/>
                <a:ea typeface="Calibri" panose="020F0502020204030204" pitchFamily="34" charset="0"/>
                <a:cs typeface="Times New Roman" panose="02020603050405020304" pitchFamily="18" charset="0"/>
              </a:rPr>
              <a:t>: cấu hình module giao tiếp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Module1: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Server Type</a:t>
            </a:r>
            <a:r>
              <a:rPr lang="en-US" sz="1400">
                <a:latin typeface="Calibri" panose="020F0502020204030204" pitchFamily="34" charset="0"/>
                <a:ea typeface="Calibri" panose="020F0502020204030204" pitchFamily="34" charset="0"/>
                <a:cs typeface="Times New Roman" panose="02020603050405020304" pitchFamily="18" charset="0"/>
              </a:rPr>
              <a:t>: Loại máy chủ ( LTE-FDD)</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Network Type</a:t>
            </a:r>
            <a:r>
              <a:rPr lang="en-US" sz="1400">
                <a:latin typeface="Calibri" panose="020F0502020204030204" pitchFamily="34" charset="0"/>
                <a:ea typeface="Calibri" panose="020F0502020204030204" pitchFamily="34" charset="0"/>
                <a:cs typeface="Times New Roman" panose="02020603050405020304" pitchFamily="18" charset="0"/>
              </a:rPr>
              <a:t>: Dạng kết nối (Mix)</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Dialing Parameter</a:t>
            </a:r>
            <a:r>
              <a:rPr lang="en-US" sz="1400">
                <a:latin typeface="Calibri" panose="020F0502020204030204" pitchFamily="34" charset="0"/>
                <a:ea typeface="Calibri" panose="020F0502020204030204" pitchFamily="34" charset="0"/>
                <a:cs typeface="Times New Roman" panose="02020603050405020304" pitchFamily="18" charset="0"/>
              </a:rPr>
              <a:t>: Tham số quay số</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APN</a:t>
            </a:r>
            <a:r>
              <a:rPr lang="en-US" sz="1400">
                <a:latin typeface="Calibri" panose="020F0502020204030204" pitchFamily="34" charset="0"/>
                <a:ea typeface="Calibri" panose="020F0502020204030204" pitchFamily="34" charset="0"/>
                <a:cs typeface="Times New Roman" panose="02020603050405020304" pitchFamily="18" charset="0"/>
              </a:rPr>
              <a:t>:</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User Name</a:t>
            </a:r>
            <a:r>
              <a:rPr lang="en-US" sz="1400">
                <a:latin typeface="Calibri" panose="020F0502020204030204" pitchFamily="34" charset="0"/>
                <a:ea typeface="Calibri" panose="020F0502020204030204" pitchFamily="34" charset="0"/>
                <a:cs typeface="Times New Roman" panose="02020603050405020304" pitchFamily="18" charset="0"/>
              </a:rPr>
              <a:t>: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Password</a:t>
            </a:r>
            <a:r>
              <a:rPr lang="en-US" sz="1400">
                <a:latin typeface="Calibri" panose="020F0502020204030204" pitchFamily="34" charset="0"/>
                <a:ea typeface="Calibri" panose="020F0502020204030204" pitchFamily="34" charset="0"/>
                <a:cs typeface="Times New Roman" panose="02020603050405020304" pitchFamily="18" charset="0"/>
              </a:rPr>
              <a:t>: </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a:p>
            <a:pPr marL="285750" indent="-285750">
              <a:buFontTx/>
              <a:buChar char="-"/>
            </a:pPr>
            <a:endParaRPr lang="en-US" sz="1400"/>
          </a:p>
        </p:txBody>
      </p:sp>
      <p:sp>
        <p:nvSpPr>
          <p:cNvPr id="6" name="Rectangle 5"/>
          <p:cNvSpPr/>
          <p:nvPr/>
        </p:nvSpPr>
        <p:spPr>
          <a:xfrm>
            <a:off x="0" y="0"/>
            <a:ext cx="2340064"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364BBF5A-85A9-46EA-806B-CA9371E084FA}"/>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73204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4946"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Application: Cài đặt tài khoản truyền hình ảnh</a:t>
            </a:r>
            <a:endParaRPr lang="en-US">
              <a:solidFill>
                <a:srgbClr val="00B050"/>
              </a:solidFill>
            </a:endParaRPr>
          </a:p>
        </p:txBody>
      </p:sp>
      <p:pic>
        <p:nvPicPr>
          <p:cNvPr id="5" name="Picture 4"/>
          <p:cNvPicPr/>
          <p:nvPr/>
        </p:nvPicPr>
        <p:blipFill>
          <a:blip r:embed="rId2"/>
          <a:stretch>
            <a:fillRect/>
          </a:stretch>
        </p:blipFill>
        <p:spPr>
          <a:xfrm>
            <a:off x="0" y="2878931"/>
            <a:ext cx="7366635" cy="3979069"/>
          </a:xfrm>
          <a:prstGeom prst="rect">
            <a:avLst/>
          </a:prstGeom>
        </p:spPr>
      </p:pic>
      <p:sp>
        <p:nvSpPr>
          <p:cNvPr id="6" name="Rectangle 5"/>
          <p:cNvSpPr/>
          <p:nvPr/>
        </p:nvSpPr>
        <p:spPr>
          <a:xfrm>
            <a:off x="0" y="369332"/>
            <a:ext cx="9563450" cy="1600438"/>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FTP Server</a:t>
            </a:r>
            <a:r>
              <a:rPr lang="en-US" sz="1400">
                <a:latin typeface="Calibri" panose="020F0502020204030204" pitchFamily="34" charset="0"/>
                <a:ea typeface="Calibri" panose="020F0502020204030204" pitchFamily="34" charset="0"/>
                <a:cs typeface="Times New Roman" panose="02020603050405020304" pitchFamily="18" charset="0"/>
              </a:rPr>
              <a:t>: Máy chủ FTP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FTP Enable</a:t>
            </a:r>
            <a:r>
              <a:rPr lang="en-US" sz="1400">
                <a:latin typeface="Calibri" panose="020F0502020204030204" pitchFamily="34" charset="0"/>
                <a:ea typeface="Calibri" panose="020F0502020204030204" pitchFamily="34" charset="0"/>
                <a:cs typeface="Times New Roman" panose="02020603050405020304" pitchFamily="18" charset="0"/>
              </a:rPr>
              <a:t>: Kích hoạt FTP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Server</a:t>
            </a:r>
            <a:r>
              <a:rPr lang="en-US" sz="1400">
                <a:latin typeface="Calibri" panose="020F0502020204030204" pitchFamily="34" charset="0"/>
                <a:ea typeface="Calibri" panose="020F0502020204030204" pitchFamily="34" charset="0"/>
                <a:cs typeface="Times New Roman" panose="02020603050405020304" pitchFamily="18" charset="0"/>
              </a:rPr>
              <a:t>: Máy chủ (125.212.203.174)</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Port</a:t>
            </a:r>
            <a:r>
              <a:rPr lang="en-US" sz="1400">
                <a:latin typeface="Calibri" panose="020F0502020204030204" pitchFamily="34" charset="0"/>
                <a:ea typeface="Calibri" panose="020F0502020204030204" pitchFamily="34" charset="0"/>
                <a:cs typeface="Times New Roman" panose="02020603050405020304" pitchFamily="18" charset="0"/>
              </a:rPr>
              <a:t>: Cổng (21)</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User name</a:t>
            </a:r>
            <a:r>
              <a:rPr lang="en-US" sz="1400">
                <a:latin typeface="Calibri" panose="020F0502020204030204" pitchFamily="34" charset="0"/>
                <a:ea typeface="Calibri" panose="020F0502020204030204" pitchFamily="34" charset="0"/>
                <a:cs typeface="Times New Roman" panose="02020603050405020304" pitchFamily="18" charset="0"/>
              </a:rPr>
              <a:t>: Tài khoản (vnetgps)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Password</a:t>
            </a:r>
            <a:r>
              <a:rPr lang="en-US" sz="1400">
                <a:latin typeface="Calibri" panose="020F0502020204030204" pitchFamily="34" charset="0"/>
                <a:ea typeface="Calibri" panose="020F0502020204030204" pitchFamily="34" charset="0"/>
                <a:cs typeface="Times New Roman" panose="02020603050405020304" pitchFamily="18" charset="0"/>
              </a:rPr>
              <a:t>: Mật khẩu (vnet11235813)</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p:txBody>
      </p:sp>
      <p:sp>
        <p:nvSpPr>
          <p:cNvPr id="7" name="Rectangle 6">
            <a:extLst>
              <a:ext uri="{FF2B5EF4-FFF2-40B4-BE49-F238E27FC236}">
                <a16:creationId xmlns:a16="http://schemas.microsoft.com/office/drawing/2014/main" id="{E8ACEB3E-5AAE-42DD-97B3-94A430B4F98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6151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429000"/>
            <a:ext cx="6748189" cy="3429000"/>
          </a:xfrm>
          <a:prstGeom prst="rect">
            <a:avLst/>
          </a:prstGeom>
        </p:spPr>
      </p:pic>
      <p:sp>
        <p:nvSpPr>
          <p:cNvPr id="5" name="Rectangle 4"/>
          <p:cNvSpPr/>
          <p:nvPr/>
        </p:nvSpPr>
        <p:spPr>
          <a:xfrm>
            <a:off x="0" y="369332"/>
            <a:ext cx="5243118" cy="1169551"/>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Download</a:t>
            </a:r>
            <a:r>
              <a:rPr lang="en-US" sz="1400">
                <a:latin typeface="Calibri" panose="020F0502020204030204" pitchFamily="34" charset="0"/>
                <a:ea typeface="Calibri" panose="020F0502020204030204" pitchFamily="34" charset="0"/>
                <a:cs typeface="Times New Roman" panose="02020603050405020304" pitchFamily="18" charset="0"/>
              </a:rPr>
              <a:t>: Tải xuống</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Auto download reconnect</a:t>
            </a:r>
            <a:r>
              <a:rPr lang="en-US" sz="1400">
                <a:latin typeface="Calibri" panose="020F0502020204030204" pitchFamily="34" charset="0"/>
                <a:ea typeface="Calibri" panose="020F0502020204030204" pitchFamily="34" charset="0"/>
                <a:cs typeface="Times New Roman" panose="02020603050405020304" pitchFamily="18" charset="0"/>
              </a:rPr>
              <a:t>: Tự động tải xuống kết nối 1~10 phút (5 phút)</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a:p>
            <a:pPr marL="285750" indent="-285750">
              <a:buFontTx/>
              <a:buChar char="-"/>
            </a:pPr>
            <a:endParaRPr lang="en-US" sz="1400"/>
          </a:p>
        </p:txBody>
      </p:sp>
      <p:sp>
        <p:nvSpPr>
          <p:cNvPr id="6" name="Rectangle 5"/>
          <p:cNvSpPr/>
          <p:nvPr/>
        </p:nvSpPr>
        <p:spPr>
          <a:xfrm>
            <a:off x="0" y="0"/>
            <a:ext cx="4484946"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Application: Cài đặt tài khoản truyền hình ảnh</a:t>
            </a:r>
            <a:endParaRPr lang="en-US">
              <a:solidFill>
                <a:srgbClr val="00B050"/>
              </a:solidFill>
            </a:endParaRPr>
          </a:p>
        </p:txBody>
      </p:sp>
      <p:sp>
        <p:nvSpPr>
          <p:cNvPr id="7" name="Rectangle 6">
            <a:extLst>
              <a:ext uri="{FF2B5EF4-FFF2-40B4-BE49-F238E27FC236}">
                <a16:creationId xmlns:a16="http://schemas.microsoft.com/office/drawing/2014/main" id="{FE699912-A286-452A-AA79-F90184609E06}"/>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2" name="Picture 1">
            <a:extLst>
              <a:ext uri="{FF2B5EF4-FFF2-40B4-BE49-F238E27FC236}">
                <a16:creationId xmlns:a16="http://schemas.microsoft.com/office/drawing/2014/main" id="{B66FCE0C-B1C5-460D-9524-F46BB6372358}"/>
              </a:ext>
            </a:extLst>
          </p:cNvPr>
          <p:cNvPicPr>
            <a:picLocks noChangeAspect="1"/>
          </p:cNvPicPr>
          <p:nvPr/>
        </p:nvPicPr>
        <p:blipFill>
          <a:blip r:embed="rId3"/>
          <a:stretch>
            <a:fillRect/>
          </a:stretch>
        </p:blipFill>
        <p:spPr>
          <a:xfrm>
            <a:off x="6576736" y="369333"/>
            <a:ext cx="5615264" cy="2071864"/>
          </a:xfrm>
          <a:prstGeom prst="rect">
            <a:avLst/>
          </a:prstGeom>
        </p:spPr>
      </p:pic>
    </p:spTree>
    <p:extLst>
      <p:ext uri="{BB962C8B-B14F-4D97-AF65-F5344CB8AC3E}">
        <p14:creationId xmlns:p14="http://schemas.microsoft.com/office/powerpoint/2010/main" val="1321498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3078760"/>
            <a:ext cx="7734967" cy="3779240"/>
          </a:xfrm>
          <a:prstGeom prst="rect">
            <a:avLst/>
          </a:prstGeom>
        </p:spPr>
      </p:pic>
      <p:sp>
        <p:nvSpPr>
          <p:cNvPr id="5" name="Rectangle 4"/>
          <p:cNvSpPr/>
          <p:nvPr/>
        </p:nvSpPr>
        <p:spPr>
          <a:xfrm>
            <a:off x="0" y="0"/>
            <a:ext cx="312047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Voice setup: Thiết lập giọng nói</a:t>
            </a:r>
            <a:endParaRPr lang="en-US">
              <a:solidFill>
                <a:srgbClr val="00B050"/>
              </a:solidFill>
            </a:endParaRPr>
          </a:p>
        </p:txBody>
      </p:sp>
      <p:sp>
        <p:nvSpPr>
          <p:cNvPr id="6" name="Rectangle 5"/>
          <p:cNvSpPr/>
          <p:nvPr/>
        </p:nvSpPr>
        <p:spPr>
          <a:xfrm>
            <a:off x="0" y="369332"/>
            <a:ext cx="6096000" cy="1169551"/>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TTS voice</a:t>
            </a:r>
            <a:r>
              <a:rPr lang="en-US" sz="1400">
                <a:latin typeface="Calibri" panose="020F0502020204030204" pitchFamily="34" charset="0"/>
                <a:ea typeface="Calibri" panose="020F0502020204030204" pitchFamily="34" charset="0"/>
                <a:cs typeface="Times New Roman" panose="02020603050405020304" pitchFamily="18" charset="0"/>
              </a:rPr>
              <a:t>: Giọng nói với TTS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CP4 voice</a:t>
            </a:r>
            <a:r>
              <a:rPr lang="en-US" sz="1400">
                <a:latin typeface="Calibri" panose="020F0502020204030204" pitchFamily="34" charset="0"/>
                <a:ea typeface="Calibri" panose="020F0502020204030204" pitchFamily="34" charset="0"/>
                <a:cs typeface="Times New Roman" panose="02020603050405020304" pitchFamily="18" charset="0"/>
              </a:rPr>
              <a:t>: Giọng nói CP4</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Preview voice</a:t>
            </a:r>
            <a:r>
              <a:rPr lang="en-US" sz="1400">
                <a:latin typeface="Calibri" panose="020F0502020204030204" pitchFamily="34" charset="0"/>
                <a:ea typeface="Calibri" panose="020F0502020204030204" pitchFamily="34" charset="0"/>
                <a:cs typeface="Times New Roman" panose="02020603050405020304" pitchFamily="18" charset="0"/>
              </a:rPr>
              <a:t>: Xem trước giọng nói</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a:p>
            <a:pPr marL="285750" indent="-285750">
              <a:buFontTx/>
              <a:buChar char="-"/>
            </a:pPr>
            <a:endParaRPr lang="en-US" sz="1400"/>
          </a:p>
        </p:txBody>
      </p:sp>
      <p:sp>
        <p:nvSpPr>
          <p:cNvPr id="7" name="Rectangle 6">
            <a:extLst>
              <a:ext uri="{FF2B5EF4-FFF2-40B4-BE49-F238E27FC236}">
                <a16:creationId xmlns:a16="http://schemas.microsoft.com/office/drawing/2014/main" id="{6DE4A72D-F143-4244-8DD4-868171DF7717}"/>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51231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D131A-F098-4774-BCB8-93F129F18FCA}"/>
              </a:ext>
            </a:extLst>
          </p:cNvPr>
          <p:cNvPicPr>
            <a:picLocks noChangeAspect="1"/>
          </p:cNvPicPr>
          <p:nvPr/>
        </p:nvPicPr>
        <p:blipFill>
          <a:blip r:embed="rId2"/>
          <a:stretch>
            <a:fillRect/>
          </a:stretch>
        </p:blipFill>
        <p:spPr>
          <a:xfrm>
            <a:off x="0" y="2843869"/>
            <a:ext cx="7038213" cy="4014132"/>
          </a:xfrm>
          <a:prstGeom prst="rect">
            <a:avLst/>
          </a:prstGeom>
        </p:spPr>
      </p:pic>
      <p:sp>
        <p:nvSpPr>
          <p:cNvPr id="5" name="Rectangle 4">
            <a:extLst>
              <a:ext uri="{FF2B5EF4-FFF2-40B4-BE49-F238E27FC236}">
                <a16:creationId xmlns:a16="http://schemas.microsoft.com/office/drawing/2014/main" id="{1DDAE0FA-C598-40DB-AAFB-48794B23B746}"/>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sp>
        <p:nvSpPr>
          <p:cNvPr id="6" name="Rectangle 5">
            <a:extLst>
              <a:ext uri="{FF2B5EF4-FFF2-40B4-BE49-F238E27FC236}">
                <a16:creationId xmlns:a16="http://schemas.microsoft.com/office/drawing/2014/main" id="{8A82D75E-4FE7-42A7-988F-DBCBA0B9EE1D}"/>
              </a:ext>
            </a:extLst>
          </p:cNvPr>
          <p:cNvSpPr/>
          <p:nvPr/>
        </p:nvSpPr>
        <p:spPr>
          <a:xfrm>
            <a:off x="0" y="369332"/>
            <a:ext cx="5922628" cy="2031325"/>
          </a:xfrm>
          <a:prstGeom prst="rect">
            <a:avLst/>
          </a:prstGeom>
        </p:spPr>
        <p:txBody>
          <a:bodyPr wrap="square">
            <a:spAutoFit/>
          </a:bodyPr>
          <a:lstStyle/>
          <a:p>
            <a:r>
              <a:rPr lang="en-US" sz="1400"/>
              <a:t>- </a:t>
            </a:r>
            <a:r>
              <a:rPr lang="en-US" sz="1400" b="1"/>
              <a:t>Preview</a:t>
            </a:r>
            <a:r>
              <a:rPr lang="en-US" sz="1400"/>
              <a:t>: </a:t>
            </a:r>
            <a:r>
              <a:rPr lang="en-US" sz="1400" err="1"/>
              <a:t>Giám</a:t>
            </a:r>
            <a:r>
              <a:rPr lang="en-US" sz="1400"/>
              <a:t> </a:t>
            </a:r>
            <a:r>
              <a:rPr lang="en-US" sz="1400" err="1"/>
              <a:t>sát</a:t>
            </a:r>
            <a:br>
              <a:rPr lang="en-US" sz="1400"/>
            </a:br>
            <a:r>
              <a:rPr lang="en-US" sz="1400"/>
              <a:t>	- </a:t>
            </a:r>
            <a:r>
              <a:rPr lang="en-US" sz="1400" b="1"/>
              <a:t>Startup screen</a:t>
            </a:r>
            <a:r>
              <a:rPr lang="en-US" sz="1400"/>
              <a:t>: </a:t>
            </a:r>
            <a:r>
              <a:rPr lang="en-US" sz="1400" err="1"/>
              <a:t>Màn</a:t>
            </a:r>
            <a:r>
              <a:rPr lang="en-US" sz="1400"/>
              <a:t> </a:t>
            </a:r>
            <a:r>
              <a:rPr lang="en-US" sz="1400" err="1"/>
              <a:t>hình</a:t>
            </a:r>
            <a:r>
              <a:rPr lang="en-US" sz="1400"/>
              <a:t> </a:t>
            </a:r>
            <a:r>
              <a:rPr lang="en-US" sz="1400" err="1"/>
              <a:t>khởi</a:t>
            </a:r>
            <a:r>
              <a:rPr lang="en-US" sz="1400"/>
              <a:t> </a:t>
            </a:r>
            <a:r>
              <a:rPr lang="en-US" sz="1400" err="1"/>
              <a:t>động</a:t>
            </a:r>
            <a:br>
              <a:rPr lang="en-US" sz="1400"/>
            </a:br>
            <a:r>
              <a:rPr lang="en-US" sz="1400"/>
              <a:t>		- </a:t>
            </a:r>
            <a:r>
              <a:rPr lang="en-US" sz="1400" b="1"/>
              <a:t>Single</a:t>
            </a:r>
            <a:r>
              <a:rPr lang="en-US" sz="1400"/>
              <a:t>:</a:t>
            </a:r>
          </a:p>
          <a:p>
            <a:r>
              <a:rPr lang="en-US" sz="1400"/>
              <a:t>		- </a:t>
            </a:r>
            <a:r>
              <a:rPr lang="en-US" sz="1400" b="1"/>
              <a:t>Quad</a:t>
            </a:r>
            <a:r>
              <a:rPr lang="en-US" sz="1400"/>
              <a:t>:</a:t>
            </a:r>
            <a:br>
              <a:rPr lang="en-US" sz="1400"/>
            </a:br>
            <a:r>
              <a:rPr lang="en-US" sz="1400"/>
              <a:t>		- </a:t>
            </a:r>
            <a:r>
              <a:rPr lang="en-US" sz="1400" b="1"/>
              <a:t>9- Split</a:t>
            </a:r>
            <a:r>
              <a:rPr lang="en-US" sz="1400"/>
              <a:t>: </a:t>
            </a:r>
          </a:p>
          <a:p>
            <a:r>
              <a:rPr lang="en-US" sz="1400"/>
              <a:t>	- </a:t>
            </a:r>
            <a:r>
              <a:rPr lang="en-US" sz="1400" b="1"/>
              <a:t>Channel</a:t>
            </a:r>
            <a:r>
              <a:rPr lang="en-US" sz="1400"/>
              <a:t>: </a:t>
            </a:r>
            <a:r>
              <a:rPr lang="en-US" sz="1400" err="1"/>
              <a:t>Kênh</a:t>
            </a:r>
            <a:br>
              <a:rPr lang="en-US" sz="1400"/>
            </a:br>
            <a:r>
              <a:rPr lang="en-US" sz="1400"/>
              <a:t>	- </a:t>
            </a:r>
            <a:r>
              <a:rPr lang="en-US" sz="1400" b="1"/>
              <a:t>Preview audio</a:t>
            </a:r>
            <a:r>
              <a:rPr lang="en-US" sz="1400"/>
              <a:t>: </a:t>
            </a:r>
            <a:r>
              <a:rPr lang="en-US" sz="1400" err="1"/>
              <a:t>Xem</a:t>
            </a:r>
            <a:r>
              <a:rPr lang="en-US" sz="1400"/>
              <a:t> tr</a:t>
            </a:r>
            <a:r>
              <a:rPr lang="vi-VN" sz="1400"/>
              <a:t>ư</a:t>
            </a:r>
            <a:r>
              <a:rPr lang="en-US" sz="1400" err="1"/>
              <a:t>ớc</a:t>
            </a:r>
            <a:r>
              <a:rPr lang="en-US" sz="1400"/>
              <a:t> </a:t>
            </a:r>
            <a:r>
              <a:rPr lang="en-US" sz="1400" err="1"/>
              <a:t>âm</a:t>
            </a:r>
            <a:r>
              <a:rPr lang="en-US" sz="1400"/>
              <a:t> </a:t>
            </a:r>
            <a:r>
              <a:rPr lang="en-US" sz="1400" err="1"/>
              <a:t>thanh</a:t>
            </a:r>
            <a:br>
              <a:rPr lang="en-US" sz="1400"/>
            </a:br>
            <a:r>
              <a:rPr lang="en-US" sz="1400"/>
              <a:t>	- </a:t>
            </a:r>
            <a:r>
              <a:rPr lang="en-US" sz="1400" b="1"/>
              <a:t>Auto loop enable</a:t>
            </a:r>
            <a:r>
              <a:rPr lang="en-US" sz="1400"/>
              <a:t>: Bật vòng lặp tự động</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p:txBody>
      </p:sp>
      <p:sp>
        <p:nvSpPr>
          <p:cNvPr id="7" name="Rectangle 6">
            <a:extLst>
              <a:ext uri="{FF2B5EF4-FFF2-40B4-BE49-F238E27FC236}">
                <a16:creationId xmlns:a16="http://schemas.microsoft.com/office/drawing/2014/main" id="{693810FF-BB38-47CD-B32F-D2E4EFDB6C0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201612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A6C2A-5EE7-464A-976B-9980B163C6D6}"/>
              </a:ext>
            </a:extLst>
          </p:cNvPr>
          <p:cNvSpPr/>
          <p:nvPr/>
        </p:nvSpPr>
        <p:spPr>
          <a:xfrm>
            <a:off x="0" y="369332"/>
            <a:ext cx="5305806" cy="2246769"/>
          </a:xfrm>
          <a:prstGeom prst="rect">
            <a:avLst/>
          </a:prstGeom>
        </p:spPr>
        <p:txBody>
          <a:bodyPr wrap="square">
            <a:spAutoFit/>
          </a:bodyPr>
          <a:lstStyle/>
          <a:p>
            <a:r>
              <a:rPr lang="en-US" sz="1400"/>
              <a:t>- </a:t>
            </a:r>
            <a:r>
              <a:rPr lang="en-US" sz="1400" b="1"/>
              <a:t>Live OSD</a:t>
            </a:r>
            <a:r>
              <a:rPr lang="en-US" sz="1400"/>
              <a:t>: OSD </a:t>
            </a:r>
            <a:r>
              <a:rPr lang="en-US" sz="1400" err="1"/>
              <a:t>trực</a:t>
            </a:r>
            <a:r>
              <a:rPr lang="en-US" sz="1400"/>
              <a:t> </a:t>
            </a:r>
            <a:r>
              <a:rPr lang="en-US" sz="1400" err="1"/>
              <a:t>tiếp</a:t>
            </a:r>
            <a:r>
              <a:rPr lang="en-US" sz="1400"/>
              <a:t> (vị trí hiển thị thông số trên video livestream)</a:t>
            </a:r>
            <a:br>
              <a:rPr lang="en-US" sz="1400"/>
            </a:br>
            <a:r>
              <a:rPr lang="en-US" sz="1400"/>
              <a:t>	- </a:t>
            </a:r>
            <a:r>
              <a:rPr lang="en-US" sz="1400" b="1"/>
              <a:t>Date/time</a:t>
            </a:r>
            <a:r>
              <a:rPr lang="en-US" sz="1400"/>
              <a:t>: </a:t>
            </a:r>
            <a:r>
              <a:rPr lang="en-US" sz="1400" err="1"/>
              <a:t>Ngày</a:t>
            </a:r>
            <a:r>
              <a:rPr lang="en-US" sz="1400"/>
              <a:t> </a:t>
            </a:r>
            <a:r>
              <a:rPr lang="en-US" sz="1400" err="1"/>
              <a:t>giờ</a:t>
            </a:r>
            <a:br>
              <a:rPr lang="en-US" sz="1400"/>
            </a:br>
            <a:r>
              <a:rPr lang="en-US" sz="1400"/>
              <a:t>	- </a:t>
            </a:r>
            <a:r>
              <a:rPr lang="en-US" sz="1400" b="1"/>
              <a:t>License</a:t>
            </a:r>
            <a:r>
              <a:rPr lang="en-US" sz="1400"/>
              <a:t> </a:t>
            </a:r>
            <a:r>
              <a:rPr lang="en-US" sz="1400" b="1"/>
              <a:t>plate</a:t>
            </a:r>
            <a:r>
              <a:rPr lang="en-US" sz="1400"/>
              <a:t>: </a:t>
            </a:r>
            <a:r>
              <a:rPr lang="en-US" sz="1400" err="1"/>
              <a:t>Biển</a:t>
            </a:r>
            <a:r>
              <a:rPr lang="en-US" sz="1400"/>
              <a:t> </a:t>
            </a:r>
            <a:r>
              <a:rPr lang="en-US" sz="1400" err="1"/>
              <a:t>số</a:t>
            </a:r>
            <a:r>
              <a:rPr lang="en-US" sz="1400"/>
              <a:t> </a:t>
            </a:r>
            <a:r>
              <a:rPr lang="en-US" sz="1400" err="1"/>
              <a:t>xe</a:t>
            </a:r>
            <a:br>
              <a:rPr lang="en-US" sz="1400"/>
            </a:br>
            <a:r>
              <a:rPr lang="en-US" sz="1400"/>
              <a:t>	- </a:t>
            </a:r>
            <a:r>
              <a:rPr lang="en-US" sz="1400" b="1"/>
              <a:t>Alarm</a:t>
            </a:r>
            <a:r>
              <a:rPr lang="en-US" sz="1400"/>
              <a:t>: </a:t>
            </a:r>
            <a:r>
              <a:rPr lang="en-US" sz="1400" err="1"/>
              <a:t>Cảnh</a:t>
            </a:r>
            <a:r>
              <a:rPr lang="en-US" sz="1400"/>
              <a:t> </a:t>
            </a:r>
            <a:r>
              <a:rPr lang="en-US" sz="1400" err="1"/>
              <a:t>báo</a:t>
            </a:r>
            <a:br>
              <a:rPr lang="en-US" sz="1400"/>
            </a:br>
            <a:r>
              <a:rPr lang="en-US" sz="1400"/>
              <a:t>	- </a:t>
            </a:r>
            <a:r>
              <a:rPr lang="en-US" sz="1400" b="1"/>
              <a:t>Device</a:t>
            </a:r>
            <a:r>
              <a:rPr lang="en-US" sz="1400"/>
              <a:t> </a:t>
            </a:r>
            <a:r>
              <a:rPr lang="en-US" sz="1400" b="1"/>
              <a:t>ID</a:t>
            </a:r>
            <a:r>
              <a:rPr lang="en-US" sz="1400"/>
              <a:t>: ID </a:t>
            </a:r>
            <a:r>
              <a:rPr lang="en-US" sz="1400" err="1"/>
              <a:t>thiết</a:t>
            </a:r>
            <a:r>
              <a:rPr lang="en-US" sz="1400"/>
              <a:t> </a:t>
            </a:r>
            <a:r>
              <a:rPr lang="en-US" sz="1400" err="1"/>
              <a:t>bị</a:t>
            </a:r>
            <a:br>
              <a:rPr lang="en-US" sz="1400"/>
            </a:br>
            <a:r>
              <a:rPr lang="en-US" sz="1400"/>
              <a:t>	- </a:t>
            </a:r>
            <a:r>
              <a:rPr lang="en-US" sz="1400" b="1"/>
              <a:t>Speed</a:t>
            </a:r>
            <a:r>
              <a:rPr lang="en-US" sz="1400"/>
              <a:t>: </a:t>
            </a:r>
            <a:r>
              <a:rPr lang="en-US" sz="1400" err="1"/>
              <a:t>Tốc</a:t>
            </a:r>
            <a:r>
              <a:rPr lang="en-US" sz="1400"/>
              <a:t> </a:t>
            </a:r>
            <a:r>
              <a:rPr lang="en-US" sz="1400" err="1"/>
              <a:t>độ</a:t>
            </a:r>
            <a:br>
              <a:rPr lang="en-US" sz="1400"/>
            </a:br>
            <a:r>
              <a:rPr lang="en-US" sz="1400"/>
              <a:t>	- </a:t>
            </a:r>
            <a:r>
              <a:rPr lang="en-US" sz="1400" b="1"/>
              <a:t>GPS</a:t>
            </a:r>
            <a:r>
              <a:rPr lang="en-US" sz="1400"/>
              <a:t>: </a:t>
            </a:r>
            <a:r>
              <a:rPr lang="en-US" sz="1400" err="1"/>
              <a:t>Tọa</a:t>
            </a:r>
            <a:r>
              <a:rPr lang="en-US" sz="1400"/>
              <a:t> </a:t>
            </a:r>
            <a:r>
              <a:rPr lang="en-US" sz="1400" err="1"/>
              <a:t>độ</a:t>
            </a:r>
            <a:br>
              <a:rPr lang="en-US" sz="1400"/>
            </a:br>
            <a:r>
              <a:rPr lang="en-US" sz="1400"/>
              <a:t>	- </a:t>
            </a:r>
            <a:r>
              <a:rPr lang="en-US" sz="1400" b="1"/>
              <a:t>Channel Name</a:t>
            </a:r>
            <a:r>
              <a:rPr lang="en-US" sz="1400"/>
              <a:t>: </a:t>
            </a:r>
            <a:r>
              <a:rPr lang="en-US" sz="1400" err="1"/>
              <a:t>Tên</a:t>
            </a:r>
            <a:r>
              <a:rPr lang="en-US" sz="1400"/>
              <a:t> </a:t>
            </a:r>
            <a:r>
              <a:rPr lang="en-US" sz="1400" err="1"/>
              <a:t>kênh</a:t>
            </a:r>
            <a:br>
              <a:rPr lang="en-US" sz="1400"/>
            </a:br>
            <a:r>
              <a:rPr lang="en-US" sz="1400"/>
              <a:t>	- </a:t>
            </a:r>
            <a:r>
              <a:rPr lang="en-US" sz="1400" b="1"/>
              <a:t>ACC info</a:t>
            </a:r>
            <a:r>
              <a:rPr lang="en-US" sz="1400"/>
              <a:t>: Thông tin khóa điện ON/OFF</a:t>
            </a:r>
            <a:br>
              <a:rPr lang="en-US" sz="1400"/>
            </a:br>
            <a:r>
              <a:rPr lang="en-US" sz="1400"/>
              <a:t>	+ </a:t>
            </a:r>
            <a:r>
              <a:rPr lang="en-US" sz="1400" b="1"/>
              <a:t>Position</a:t>
            </a:r>
            <a:r>
              <a:rPr lang="en-US" sz="1400"/>
              <a:t>: </a:t>
            </a:r>
            <a:r>
              <a:rPr lang="en-US" sz="1400" err="1"/>
              <a:t>Xem</a:t>
            </a:r>
            <a:r>
              <a:rPr lang="en-US" sz="1400"/>
              <a:t> tr</a:t>
            </a:r>
            <a:r>
              <a:rPr lang="vi-VN" sz="1400"/>
              <a:t>ư</a:t>
            </a:r>
            <a:r>
              <a:rPr lang="en-US" sz="1400" err="1"/>
              <a:t>ớc</a:t>
            </a:r>
            <a:r>
              <a:rPr lang="en-US" sz="1400"/>
              <a:t> </a:t>
            </a:r>
            <a:r>
              <a:rPr lang="en-US" sz="1400" err="1"/>
              <a:t>hiển</a:t>
            </a:r>
            <a:r>
              <a:rPr lang="en-US" sz="1400"/>
              <a:t> </a:t>
            </a:r>
            <a:r>
              <a:rPr lang="en-US" sz="1400" err="1"/>
              <a:t>thị</a:t>
            </a:r>
            <a:endParaRPr lang="en-US" sz="1400"/>
          </a:p>
        </p:txBody>
      </p:sp>
      <p:pic>
        <p:nvPicPr>
          <p:cNvPr id="6" name="Picture 5">
            <a:extLst>
              <a:ext uri="{FF2B5EF4-FFF2-40B4-BE49-F238E27FC236}">
                <a16:creationId xmlns:a16="http://schemas.microsoft.com/office/drawing/2014/main" id="{658C7EF8-FBE3-4245-8DCA-FE632B4BF7DC}"/>
              </a:ext>
            </a:extLst>
          </p:cNvPr>
          <p:cNvPicPr>
            <a:picLocks/>
          </p:cNvPicPr>
          <p:nvPr/>
        </p:nvPicPr>
        <p:blipFill>
          <a:blip r:embed="rId2"/>
          <a:stretch>
            <a:fillRect/>
          </a:stretch>
        </p:blipFill>
        <p:spPr>
          <a:xfrm>
            <a:off x="0" y="3424857"/>
            <a:ext cx="6886194" cy="3417570"/>
          </a:xfrm>
          <a:prstGeom prst="rect">
            <a:avLst/>
          </a:prstGeom>
        </p:spPr>
      </p:pic>
      <p:sp>
        <p:nvSpPr>
          <p:cNvPr id="7" name="Rectangle 6">
            <a:extLst>
              <a:ext uri="{FF2B5EF4-FFF2-40B4-BE49-F238E27FC236}">
                <a16:creationId xmlns:a16="http://schemas.microsoft.com/office/drawing/2014/main" id="{E6CA7F2C-FC35-4ACA-8C85-3FE844A3F77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71363E16-CB4F-473B-BDED-B25622D1F99F}"/>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spTree>
    <p:extLst>
      <p:ext uri="{BB962C8B-B14F-4D97-AF65-F5344CB8AC3E}">
        <p14:creationId xmlns:p14="http://schemas.microsoft.com/office/powerpoint/2010/main" val="2342052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A17B85-64DA-4B15-91C9-B211ECD85336}"/>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
        <p:nvSpPr>
          <p:cNvPr id="6" name="Rectangle 5">
            <a:extLst>
              <a:ext uri="{FF2B5EF4-FFF2-40B4-BE49-F238E27FC236}">
                <a16:creationId xmlns:a16="http://schemas.microsoft.com/office/drawing/2014/main" id="{95AC014C-A4EB-4DE7-85A9-DEB8E08C1AA7}"/>
              </a:ext>
            </a:extLst>
          </p:cNvPr>
          <p:cNvSpPr/>
          <p:nvPr/>
        </p:nvSpPr>
        <p:spPr>
          <a:xfrm>
            <a:off x="7378065" y="2672239"/>
            <a:ext cx="4813935" cy="4185761"/>
          </a:xfrm>
          <a:prstGeom prst="rect">
            <a:avLst/>
          </a:prstGeom>
        </p:spPr>
        <p:txBody>
          <a:bodyPr wrap="square">
            <a:spAutoFit/>
          </a:bodyPr>
          <a:lstStyle/>
          <a:p>
            <a:r>
              <a:rPr lang="en-US" sz="1400"/>
              <a:t>- </a:t>
            </a:r>
            <a:r>
              <a:rPr lang="en-US" sz="1400" b="1"/>
              <a:t>General</a:t>
            </a:r>
            <a:r>
              <a:rPr lang="en-US" sz="1400"/>
              <a:t>: </a:t>
            </a:r>
            <a:r>
              <a:rPr lang="en-US" sz="1400" err="1"/>
              <a:t>Cài</a:t>
            </a:r>
            <a:r>
              <a:rPr lang="en-US" sz="1400"/>
              <a:t> </a:t>
            </a:r>
            <a:r>
              <a:rPr lang="en-US" sz="1400" err="1"/>
              <a:t>đặt</a:t>
            </a:r>
            <a:r>
              <a:rPr lang="en-US" sz="1400"/>
              <a:t> </a:t>
            </a:r>
            <a:r>
              <a:rPr lang="en-US" sz="1400" err="1"/>
              <a:t>chung</a:t>
            </a:r>
            <a:br>
              <a:rPr lang="en-US" sz="1400"/>
            </a:br>
            <a:r>
              <a:rPr lang="en-US" sz="1400"/>
              <a:t>	- </a:t>
            </a:r>
            <a:r>
              <a:rPr lang="en-US" sz="1400" b="1"/>
              <a:t>System</a:t>
            </a:r>
            <a:r>
              <a:rPr lang="en-US" sz="1400"/>
              <a:t>: </a:t>
            </a:r>
            <a:r>
              <a:rPr lang="en-US" sz="1400" err="1"/>
              <a:t>Hệ</a:t>
            </a:r>
            <a:r>
              <a:rPr lang="en-US" sz="1400"/>
              <a:t> </a:t>
            </a:r>
            <a:r>
              <a:rPr lang="en-US" sz="1400" err="1"/>
              <a:t>thống</a:t>
            </a:r>
            <a:br>
              <a:rPr lang="en-US" sz="1400"/>
            </a:br>
            <a:r>
              <a:rPr lang="en-US" sz="1400"/>
              <a:t>		- </a:t>
            </a:r>
            <a:r>
              <a:rPr lang="en-US" sz="1400" b="1"/>
              <a:t>PAL</a:t>
            </a:r>
            <a:br>
              <a:rPr lang="en-US" sz="1400"/>
            </a:br>
            <a:r>
              <a:rPr lang="en-US" sz="1400"/>
              <a:t>		- </a:t>
            </a:r>
            <a:r>
              <a:rPr lang="en-US" sz="1400" b="1"/>
              <a:t>NTSC</a:t>
            </a:r>
            <a:br>
              <a:rPr lang="en-US" sz="1400"/>
            </a:br>
            <a:r>
              <a:rPr lang="en-US" sz="1400"/>
              <a:t>	- </a:t>
            </a:r>
            <a:r>
              <a:rPr lang="en-US" sz="1400" b="1"/>
              <a:t>Overwrite</a:t>
            </a:r>
            <a:r>
              <a:rPr lang="en-US" sz="1400"/>
              <a:t>: </a:t>
            </a:r>
            <a:r>
              <a:rPr lang="en-US" sz="1400" err="1"/>
              <a:t>Ghi</a:t>
            </a:r>
            <a:r>
              <a:rPr lang="en-US" sz="1400"/>
              <a:t> </a:t>
            </a:r>
            <a:r>
              <a:rPr lang="en-US" sz="1400" err="1"/>
              <a:t>đè</a:t>
            </a:r>
            <a:endParaRPr lang="en-US" sz="1400"/>
          </a:p>
          <a:p>
            <a:r>
              <a:rPr lang="en-US" sz="1400"/>
              <a:t>		- </a:t>
            </a:r>
            <a:r>
              <a:rPr lang="en-US" sz="1400" b="1"/>
              <a:t>By days</a:t>
            </a:r>
            <a:r>
              <a:rPr lang="en-US" sz="1400"/>
              <a:t>: Theo </a:t>
            </a:r>
            <a:r>
              <a:rPr lang="en-US" sz="1400" err="1"/>
              <a:t>ngày</a:t>
            </a:r>
            <a:br>
              <a:rPr lang="en-US" sz="1400"/>
            </a:br>
            <a:r>
              <a:rPr lang="en-US" sz="1400"/>
              <a:t>		- </a:t>
            </a:r>
            <a:r>
              <a:rPr lang="en-US" sz="1400" b="1"/>
              <a:t>By capacity</a:t>
            </a:r>
            <a:r>
              <a:rPr lang="en-US" sz="1400"/>
              <a:t>: Theo </a:t>
            </a:r>
            <a:r>
              <a:rPr lang="en-US" sz="1400" err="1"/>
              <a:t>sức</a:t>
            </a:r>
            <a:r>
              <a:rPr lang="en-US" sz="1400"/>
              <a:t> </a:t>
            </a:r>
            <a:r>
              <a:rPr lang="en-US" sz="1400" err="1"/>
              <a:t>chứa</a:t>
            </a:r>
            <a:endParaRPr lang="en-US" sz="1400"/>
          </a:p>
          <a:p>
            <a:r>
              <a:rPr lang="en-US" sz="1400"/>
              <a:t>		- </a:t>
            </a:r>
            <a:r>
              <a:rPr lang="en-US" sz="1400" b="1"/>
              <a:t>Never</a:t>
            </a:r>
            <a:r>
              <a:rPr lang="en-US" sz="1400"/>
              <a:t>: </a:t>
            </a:r>
            <a:r>
              <a:rPr lang="en-US" sz="1400" err="1"/>
              <a:t>Không</a:t>
            </a:r>
            <a:r>
              <a:rPr lang="en-US" sz="1400"/>
              <a:t> </a:t>
            </a:r>
            <a:r>
              <a:rPr lang="en-US" sz="1400" err="1"/>
              <a:t>ghi</a:t>
            </a:r>
            <a:r>
              <a:rPr lang="en-US" sz="1400"/>
              <a:t> </a:t>
            </a:r>
            <a:r>
              <a:rPr lang="en-US" sz="1400" err="1"/>
              <a:t>đè</a:t>
            </a:r>
            <a:endParaRPr lang="en-US" sz="1400"/>
          </a:p>
          <a:p>
            <a:r>
              <a:rPr lang="en-US" sz="1400"/>
              <a:t>	- </a:t>
            </a:r>
            <a:r>
              <a:rPr lang="en-US" sz="1400" b="1"/>
              <a:t>Lock Duration</a:t>
            </a:r>
            <a:r>
              <a:rPr lang="en-US" sz="1400"/>
              <a:t>: </a:t>
            </a:r>
            <a:r>
              <a:rPr lang="en-US" sz="1400" err="1"/>
              <a:t>Thời</a:t>
            </a:r>
            <a:r>
              <a:rPr lang="en-US" sz="1400"/>
              <a:t> l</a:t>
            </a:r>
            <a:r>
              <a:rPr lang="vi-VN" sz="1400"/>
              <a:t>ư</a:t>
            </a:r>
            <a:r>
              <a:rPr lang="en-US" sz="1400" err="1"/>
              <a:t>ợng</a:t>
            </a:r>
            <a:r>
              <a:rPr lang="en-US" sz="1400"/>
              <a:t> khóa (1~31 ngày)</a:t>
            </a:r>
          </a:p>
          <a:p>
            <a:r>
              <a:rPr lang="en-US" sz="1400"/>
              <a:t>	- </a:t>
            </a:r>
            <a:r>
              <a:rPr lang="en-US" sz="1400" b="1"/>
              <a:t>Pre-recording</a:t>
            </a:r>
            <a:r>
              <a:rPr lang="en-US" sz="1400"/>
              <a:t>: Ghi âm tr</a:t>
            </a:r>
            <a:r>
              <a:rPr lang="vi-VN" sz="1400"/>
              <a:t>ư</a:t>
            </a:r>
            <a:r>
              <a:rPr lang="en-US" sz="1400"/>
              <a:t>ớc</a:t>
            </a:r>
            <a:br>
              <a:rPr lang="en-US" sz="1400"/>
            </a:br>
            <a:r>
              <a:rPr lang="en-US" sz="1400"/>
              <a:t>	- </a:t>
            </a:r>
            <a:r>
              <a:rPr lang="en-US" sz="1400" b="1"/>
              <a:t>SDRecord mode</a:t>
            </a:r>
            <a:r>
              <a:rPr lang="en-US" sz="1400"/>
              <a:t>: Chế độ ghi SD </a:t>
            </a:r>
            <a:br>
              <a:rPr lang="en-US" sz="1400"/>
            </a:br>
            <a:r>
              <a:rPr lang="en-US" sz="1400"/>
              <a:t>		- </a:t>
            </a:r>
            <a:r>
              <a:rPr lang="en-US" sz="1400" b="1"/>
              <a:t>Sub-Record</a:t>
            </a:r>
            <a:r>
              <a:rPr lang="en-US" sz="1400"/>
              <a:t>: Bản ghi substream</a:t>
            </a:r>
            <a:br>
              <a:rPr lang="en-US" sz="1400"/>
            </a:br>
            <a:r>
              <a:rPr lang="en-US" sz="1400"/>
              <a:t>		- </a:t>
            </a:r>
            <a:r>
              <a:rPr lang="en-US" sz="1400" b="1"/>
              <a:t>Mirror record</a:t>
            </a:r>
            <a:r>
              <a:rPr lang="en-US" sz="1400"/>
              <a:t>: Bản ghi mainstream</a:t>
            </a:r>
            <a:br>
              <a:rPr lang="en-US" sz="1400"/>
            </a:br>
            <a:r>
              <a:rPr lang="en-US" sz="1400"/>
              <a:t>		- </a:t>
            </a:r>
            <a:r>
              <a:rPr lang="en-US" sz="1400" b="1"/>
              <a:t>Alarm backup</a:t>
            </a:r>
            <a:r>
              <a:rPr lang="en-US" sz="1400"/>
              <a:t>: Sao l</a:t>
            </a:r>
            <a:r>
              <a:rPr lang="vi-VN" sz="1400"/>
              <a:t>ư</a:t>
            </a:r>
            <a:r>
              <a:rPr lang="en-US" sz="1400"/>
              <a:t>u báo động</a:t>
            </a:r>
            <a:br>
              <a:rPr lang="en-US" sz="1400"/>
            </a:br>
            <a:r>
              <a:rPr lang="en-US" sz="1400"/>
              <a:t>		- </a:t>
            </a:r>
            <a:r>
              <a:rPr lang="en-US" sz="1400" b="1"/>
              <a:t>None</a:t>
            </a:r>
            <a:r>
              <a:rPr lang="en-US" sz="1400"/>
              <a:t>: Không ghi</a:t>
            </a:r>
          </a:p>
          <a:p>
            <a:r>
              <a:rPr lang="en-US" sz="1400"/>
              <a:t>			- </a:t>
            </a:r>
            <a:r>
              <a:rPr lang="en-US" sz="1400" b="1"/>
              <a:t>SD Write resource ratio</a:t>
            </a:r>
            <a:r>
              <a:rPr lang="en-US" sz="1400"/>
              <a:t>: Tỷ lệ dung l</a:t>
            </a:r>
            <a:r>
              <a:rPr lang="vi-VN" sz="1400"/>
              <a:t>ư</a:t>
            </a:r>
            <a:r>
              <a:rPr lang="en-US" sz="1400"/>
              <a:t>ợng SD</a:t>
            </a:r>
            <a:br>
              <a:rPr lang="en-US" sz="1400"/>
            </a:br>
            <a:r>
              <a:rPr lang="en-US" sz="1400"/>
              <a:t>			- </a:t>
            </a:r>
            <a:r>
              <a:rPr lang="en-US" sz="1400" b="1"/>
              <a:t>Record storage</a:t>
            </a:r>
            <a:r>
              <a:rPr lang="en-US" sz="1400"/>
              <a:t>: Ghi l</a:t>
            </a:r>
            <a:r>
              <a:rPr lang="vi-VN" sz="1400"/>
              <a:t>ư</a:t>
            </a:r>
            <a:r>
              <a:rPr lang="en-US" sz="1400"/>
              <a:t>u trữ</a:t>
            </a:r>
          </a:p>
        </p:txBody>
      </p:sp>
      <p:sp>
        <p:nvSpPr>
          <p:cNvPr id="7" name="Rectangle 6">
            <a:extLst>
              <a:ext uri="{FF2B5EF4-FFF2-40B4-BE49-F238E27FC236}">
                <a16:creationId xmlns:a16="http://schemas.microsoft.com/office/drawing/2014/main" id="{6132EEF3-10DE-4C61-9D76-FD8D36B2AA4B}"/>
              </a:ext>
            </a:extLst>
          </p:cNvPr>
          <p:cNvSpPr/>
          <p:nvPr/>
        </p:nvSpPr>
        <p:spPr>
          <a:xfrm>
            <a:off x="0" y="369332"/>
            <a:ext cx="5837382" cy="2515369"/>
          </a:xfrm>
          <a:prstGeom prst="rect">
            <a:avLst/>
          </a:prstGeom>
        </p:spPr>
        <p:txBody>
          <a:bodyPr wrap="square">
            <a:spAutoFit/>
          </a:bodyPr>
          <a:lstStyle/>
          <a:p>
            <a:pPr marL="742950" marR="5080" lvl="1" indent="-285750" fontAlgn="base">
              <a:lnSpc>
                <a:spcPct val="103000"/>
              </a:lnSpc>
              <a:spcBef>
                <a:spcPts val="0"/>
              </a:spcBef>
              <a:spcAft>
                <a:spcPts val="1165"/>
              </a:spcAft>
              <a:buClr>
                <a:srgbClr val="000000"/>
              </a:buClr>
              <a:buSzPts val="1050"/>
              <a:buFont typeface="+mj-lt"/>
              <a:buAutoNum type="arabicPeriod"/>
            </a:pPr>
            <a:r>
              <a:rPr lang="vi-VN" sz="1050">
                <a:solidFill>
                  <a:srgbClr val="000000"/>
                </a:solidFill>
                <a:uFill>
                  <a:solidFill>
                    <a:srgbClr val="000000"/>
                  </a:solidFill>
                </a:uFill>
                <a:ea typeface="Arial" panose="020B0604020202020204" pitchFamily="34" charset="0"/>
                <a:cs typeface="Arial" panose="020B0604020202020204" pitchFamily="34" charset="0"/>
              </a:rPr>
              <a:t>Đối với ổ cứng, khi dung lượng khả dụng nhỏ hơn 2 GB, hệ thống bắt đầu ghi đè lên các tệp trước đó. Các tệp có dung lượng 256 MB sẽ bị xóa tại một thời điểm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p>
          <a:p>
            <a:pPr marL="742950" marR="5080" lvl="1" indent="-285750" fontAlgn="base">
              <a:lnSpc>
                <a:spcPct val="103000"/>
              </a:lnSpc>
              <a:spcBef>
                <a:spcPts val="0"/>
              </a:spcBef>
              <a:spcAft>
                <a:spcPts val="1165"/>
              </a:spcAft>
              <a:buClr>
                <a:srgbClr val="000000"/>
              </a:buClr>
              <a:buSzPts val="1050"/>
              <a:buFont typeface="+mj-lt"/>
              <a:buAutoNum type="arabicPeriod"/>
            </a:pP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Đối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với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thẻ</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SD,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khả</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nhỏ</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 2GB,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hệ</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thống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bắt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đầu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ghi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đè</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lên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tr</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ớc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256MB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sẽ</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bị</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tại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thời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điểm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p>
          <a:p>
            <a:pPr marL="742950" marR="5080" lvl="1" indent="-285750" fontAlgn="base">
              <a:lnSpc>
                <a:spcPct val="103000"/>
              </a:lnSpc>
              <a:spcBef>
                <a:spcPts val="0"/>
              </a:spcBef>
              <a:spcAft>
                <a:spcPts val="1165"/>
              </a:spcAft>
              <a:buClr>
                <a:srgbClr val="000000"/>
              </a:buClr>
              <a:buSzPts val="1050"/>
              <a:buFont typeface="+mj-lt"/>
              <a:buAutoNum type="arabicPeriod"/>
            </a:pP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Nếu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bị</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dựa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trên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số</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chỉ</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thể</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250MB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của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cùng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lúc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Nếu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chiếm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của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hiện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tại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nhỏ</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 100MB,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hệ</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thống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sẽ</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tìm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thấy</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thời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gian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sử</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lâu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a:t>
            </a:r>
          </a:p>
          <a:p>
            <a:pPr marR="5080" lvl="1" fontAlgn="base">
              <a:lnSpc>
                <a:spcPct val="103000"/>
              </a:lnSpc>
              <a:spcBef>
                <a:spcPts val="0"/>
              </a:spcBef>
              <a:spcAft>
                <a:spcPts val="1165"/>
              </a:spcAft>
              <a:buClr>
                <a:srgbClr val="000000"/>
              </a:buClr>
              <a:buSzPts val="1050"/>
            </a:pPr>
            <a:r>
              <a:rPr lang="en-US" sz="105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a:p>
            <a:pPr marL="742950" marR="5080" lvl="1" indent="-285750" fontAlgn="base">
              <a:lnSpc>
                <a:spcPct val="103000"/>
              </a:lnSpc>
              <a:spcBef>
                <a:spcPts val="0"/>
              </a:spcBef>
              <a:spcAft>
                <a:spcPts val="1165"/>
              </a:spcAft>
              <a:buClr>
                <a:srgbClr val="000000"/>
              </a:buClr>
              <a:buSzPts val="1050"/>
              <a:buFont typeface="+mj-lt"/>
              <a:buAutoNum type="arabicPeriod"/>
            </a:pPr>
            <a:endPar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5080" lvl="1" indent="-285750" fontAlgn="base">
              <a:lnSpc>
                <a:spcPct val="103000"/>
              </a:lnSpc>
              <a:spcBef>
                <a:spcPts val="0"/>
              </a:spcBef>
              <a:spcAft>
                <a:spcPts val="1165"/>
              </a:spcAft>
              <a:buClr>
                <a:srgbClr val="000000"/>
              </a:buClr>
              <a:buSzPts val="1050"/>
              <a:buFont typeface="+mj-lt"/>
              <a:buAutoNum type="arabicPeriod"/>
            </a:pPr>
            <a:endParaRPr lang="en-US" sz="105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1C482EE-0374-44B1-A622-768BB943116A}"/>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pic>
        <p:nvPicPr>
          <p:cNvPr id="3" name="Picture 2">
            <a:extLst>
              <a:ext uri="{FF2B5EF4-FFF2-40B4-BE49-F238E27FC236}">
                <a16:creationId xmlns:a16="http://schemas.microsoft.com/office/drawing/2014/main" id="{DCEECF0D-87B0-62BE-4056-68BC2A2C94B8}"/>
              </a:ext>
            </a:extLst>
          </p:cNvPr>
          <p:cNvPicPr>
            <a:picLocks noChangeAspect="1"/>
          </p:cNvPicPr>
          <p:nvPr/>
        </p:nvPicPr>
        <p:blipFill>
          <a:blip r:embed="rId2"/>
          <a:stretch>
            <a:fillRect/>
          </a:stretch>
        </p:blipFill>
        <p:spPr>
          <a:xfrm>
            <a:off x="0" y="3280096"/>
            <a:ext cx="7406743" cy="3577904"/>
          </a:xfrm>
          <a:prstGeom prst="rect">
            <a:avLst/>
          </a:prstGeom>
        </p:spPr>
      </p:pic>
    </p:spTree>
    <p:extLst>
      <p:ext uri="{BB962C8B-B14F-4D97-AF65-F5344CB8AC3E}">
        <p14:creationId xmlns:p14="http://schemas.microsoft.com/office/powerpoint/2010/main" val="1912417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EE1E9-D3D7-4431-8D20-4456667DF2C3}"/>
              </a:ext>
            </a:extLst>
          </p:cNvPr>
          <p:cNvSpPr/>
          <p:nvPr/>
        </p:nvSpPr>
        <p:spPr>
          <a:xfrm>
            <a:off x="6870583" y="2960932"/>
            <a:ext cx="4905375" cy="3323987"/>
          </a:xfrm>
          <a:prstGeom prst="rect">
            <a:avLst/>
          </a:prstGeom>
        </p:spPr>
        <p:txBody>
          <a:bodyPr wrap="square">
            <a:spAutoFit/>
          </a:bodyPr>
          <a:lstStyle/>
          <a:p>
            <a:r>
              <a:rPr lang="en-US" sz="1400"/>
              <a:t>- </a:t>
            </a:r>
            <a:r>
              <a:rPr lang="en-US" sz="1400" b="1"/>
              <a:t>Record Mode</a:t>
            </a:r>
            <a:r>
              <a:rPr lang="en-US" sz="1400"/>
              <a:t>: Chế độ ghi âm</a:t>
            </a:r>
            <a:br>
              <a:rPr lang="en-US" sz="1400"/>
            </a:br>
            <a:r>
              <a:rPr lang="en-US" sz="1400"/>
              <a:t>	- </a:t>
            </a:r>
            <a:r>
              <a:rPr lang="en-US" sz="1400" b="1"/>
              <a:t>Power</a:t>
            </a:r>
            <a:r>
              <a:rPr lang="en-US" sz="1400"/>
              <a:t> </a:t>
            </a:r>
            <a:r>
              <a:rPr lang="en-US" sz="1400" b="1"/>
              <a:t>Up</a:t>
            </a:r>
            <a:r>
              <a:rPr lang="en-US" sz="1400"/>
              <a:t>: Khi đ</a:t>
            </a:r>
            <a:r>
              <a:rPr lang="vi-VN" sz="1400"/>
              <a:t>ư</a:t>
            </a:r>
            <a:r>
              <a:rPr lang="en-US" sz="1400"/>
              <a:t>ợc cấp nguồn</a:t>
            </a:r>
            <a:br>
              <a:rPr lang="en-US" sz="1400"/>
            </a:br>
            <a:r>
              <a:rPr lang="en-US" sz="1400"/>
              <a:t>	- </a:t>
            </a:r>
            <a:r>
              <a:rPr lang="en-US" sz="1400" b="1"/>
              <a:t>Timer</a:t>
            </a:r>
            <a:r>
              <a:rPr lang="en-US" sz="1400"/>
              <a:t>: Thời gian ghi âm</a:t>
            </a:r>
            <a:br>
              <a:rPr lang="en-US" sz="1400"/>
            </a:br>
            <a:r>
              <a:rPr lang="en-US" sz="1400"/>
              <a:t>	- </a:t>
            </a:r>
            <a:r>
              <a:rPr lang="en-US" sz="1400" b="1"/>
              <a:t>Alarm</a:t>
            </a:r>
            <a:r>
              <a:rPr lang="en-US" sz="1400"/>
              <a:t>: Cảnh báo</a:t>
            </a:r>
            <a:br>
              <a:rPr lang="en-US" sz="1400"/>
            </a:br>
            <a:r>
              <a:rPr lang="en-US" sz="1400"/>
              <a:t>- </a:t>
            </a:r>
            <a:r>
              <a:rPr lang="en-US" sz="1400" b="1"/>
              <a:t>Audio</a:t>
            </a:r>
            <a:r>
              <a:rPr lang="en-US" sz="1400"/>
              <a:t>: Âm thanh</a:t>
            </a:r>
            <a:br>
              <a:rPr lang="en-US" sz="1400"/>
            </a:br>
            <a:r>
              <a:rPr lang="en-US" sz="1400"/>
              <a:t>	- </a:t>
            </a:r>
            <a:r>
              <a:rPr lang="en-US" sz="1400" b="1"/>
              <a:t>No Audio</a:t>
            </a:r>
            <a:r>
              <a:rPr lang="en-US" sz="1400"/>
              <a:t>: Không có âm thanh</a:t>
            </a:r>
            <a:br>
              <a:rPr lang="en-US" sz="1400"/>
            </a:br>
            <a:r>
              <a:rPr lang="en-US" sz="1400"/>
              <a:t>	- </a:t>
            </a:r>
            <a:r>
              <a:rPr lang="en-US" sz="1400" b="1"/>
              <a:t>Always Audio</a:t>
            </a:r>
            <a:r>
              <a:rPr lang="en-US" sz="1400"/>
              <a:t>: Luôn âm thanh</a:t>
            </a:r>
            <a:br>
              <a:rPr lang="en-US" sz="1400"/>
            </a:br>
            <a:r>
              <a:rPr lang="en-US" sz="1400"/>
              <a:t>- </a:t>
            </a:r>
            <a:r>
              <a:rPr lang="en-US" sz="1400" b="1"/>
              <a:t>Alarm Quality</a:t>
            </a:r>
            <a:r>
              <a:rPr lang="en-US" sz="1400"/>
              <a:t>: Chất l</a:t>
            </a:r>
            <a:r>
              <a:rPr lang="vi-VN" sz="1400"/>
              <a:t>ư</a:t>
            </a:r>
            <a:r>
              <a:rPr lang="en-US" sz="1400"/>
              <a:t>ợng báo động (1Best)</a:t>
            </a:r>
            <a:br>
              <a:rPr lang="en-US" sz="1400"/>
            </a:br>
            <a:r>
              <a:rPr lang="en-US" sz="1400"/>
              <a:t>- </a:t>
            </a:r>
            <a:r>
              <a:rPr lang="en-US" sz="1400" b="1"/>
              <a:t>Encode Mode</a:t>
            </a:r>
            <a:r>
              <a:rPr lang="en-US" sz="1400"/>
              <a:t>: Chế độ mã hóa</a:t>
            </a:r>
            <a:br>
              <a:rPr lang="en-US" sz="1400"/>
            </a:br>
            <a:r>
              <a:rPr lang="en-US" sz="1400"/>
              <a:t>	- </a:t>
            </a:r>
            <a:r>
              <a:rPr lang="en-US" sz="1400" b="1"/>
              <a:t>CBR</a:t>
            </a:r>
            <a:br>
              <a:rPr lang="en-US" sz="1400"/>
            </a:br>
            <a:r>
              <a:rPr lang="en-US" sz="1400"/>
              <a:t>	- </a:t>
            </a:r>
            <a:r>
              <a:rPr lang="en-US" sz="1400" b="1"/>
              <a:t>VBR</a:t>
            </a:r>
            <a:br>
              <a:rPr lang="en-US" sz="1400"/>
            </a:br>
            <a:r>
              <a:rPr lang="en-US" sz="1400"/>
              <a:t>- </a:t>
            </a:r>
            <a:r>
              <a:rPr lang="en-US" sz="1400" b="1"/>
              <a:t>Audio Coding Format</a:t>
            </a:r>
            <a:r>
              <a:rPr lang="en-US" sz="1400"/>
              <a:t>: Định dạng mã hóa âm thanh</a:t>
            </a:r>
            <a:br>
              <a:rPr lang="en-US" sz="1400"/>
            </a:br>
            <a:r>
              <a:rPr lang="en-US" sz="1400"/>
              <a:t>	- </a:t>
            </a:r>
            <a:r>
              <a:rPr lang="en-US" sz="1400" b="1"/>
              <a:t>G711A</a:t>
            </a:r>
            <a:br>
              <a:rPr lang="en-US" sz="1400"/>
            </a:br>
            <a:r>
              <a:rPr lang="en-US" sz="1400"/>
              <a:t>	- </a:t>
            </a:r>
            <a:r>
              <a:rPr lang="en-US" sz="1400" b="1"/>
              <a:t>G711U</a:t>
            </a:r>
            <a:br>
              <a:rPr lang="en-US" sz="1400"/>
            </a:br>
            <a:r>
              <a:rPr lang="en-US" sz="1400"/>
              <a:t>	- </a:t>
            </a:r>
            <a:r>
              <a:rPr lang="en-US" sz="1400" b="1"/>
              <a:t>ADPCM</a:t>
            </a:r>
          </a:p>
        </p:txBody>
      </p:sp>
      <p:sp>
        <p:nvSpPr>
          <p:cNvPr id="7" name="Rectangle 6">
            <a:extLst>
              <a:ext uri="{FF2B5EF4-FFF2-40B4-BE49-F238E27FC236}">
                <a16:creationId xmlns:a16="http://schemas.microsoft.com/office/drawing/2014/main" id="{60921708-0601-4D61-865A-6760CC601F1F}"/>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F06162F7-8711-4F4C-A941-A06DC3B699E6}"/>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
        <p:nvSpPr>
          <p:cNvPr id="2" name="Rectangle 1">
            <a:extLst>
              <a:ext uri="{FF2B5EF4-FFF2-40B4-BE49-F238E27FC236}">
                <a16:creationId xmlns:a16="http://schemas.microsoft.com/office/drawing/2014/main" id="{A1A48C85-3243-4F00-BB67-792446DA2730}"/>
              </a:ext>
            </a:extLst>
          </p:cNvPr>
          <p:cNvSpPr/>
          <p:nvPr/>
        </p:nvSpPr>
        <p:spPr>
          <a:xfrm>
            <a:off x="0" y="369332"/>
            <a:ext cx="6096000" cy="2031325"/>
          </a:xfrm>
          <a:prstGeom prst="rect">
            <a:avLst/>
          </a:prstGeom>
        </p:spPr>
        <p:txBody>
          <a:bodyPr>
            <a:spAutoFit/>
          </a:bodyPr>
          <a:lstStyle/>
          <a:p>
            <a:r>
              <a:rPr lang="en-US" sz="1400"/>
              <a:t>- </a:t>
            </a:r>
            <a:r>
              <a:rPr lang="en-US" sz="1400" b="1"/>
              <a:t>Main stream</a:t>
            </a:r>
            <a:r>
              <a:rPr lang="en-US" sz="1400"/>
              <a:t>: Luồng chính</a:t>
            </a:r>
          </a:p>
          <a:p>
            <a:r>
              <a:rPr lang="en-US" sz="1400"/>
              <a:t>	- </a:t>
            </a:r>
            <a:r>
              <a:rPr lang="en-US" sz="1400" b="1"/>
              <a:t>Channel</a:t>
            </a:r>
            <a:r>
              <a:rPr lang="en-US" sz="1400"/>
              <a:t>: Kênh</a:t>
            </a:r>
          </a:p>
          <a:p>
            <a:r>
              <a:rPr lang="en-US" sz="1400"/>
              <a:t>	- </a:t>
            </a:r>
            <a:r>
              <a:rPr lang="en-US" sz="1400" b="1"/>
              <a:t>Enable</a:t>
            </a:r>
            <a:r>
              <a:rPr lang="en-US" sz="1400"/>
              <a:t>: Kích hoạt</a:t>
            </a:r>
          </a:p>
          <a:p>
            <a:r>
              <a:rPr lang="en-US" sz="1400"/>
              <a:t>	- </a:t>
            </a:r>
            <a:r>
              <a:rPr lang="en-US" sz="1400" b="1"/>
              <a:t>Resolution</a:t>
            </a:r>
            <a:r>
              <a:rPr lang="en-US" sz="1400"/>
              <a:t>: Độ phân giải</a:t>
            </a:r>
            <a:br>
              <a:rPr lang="en-US" sz="1400"/>
            </a:br>
            <a:r>
              <a:rPr lang="en-US" sz="1400"/>
              <a:t>		 - CIF/ WCIF/ HD1/ WHD1/D1/WD1/720P/960P/ 1080P</a:t>
            </a:r>
            <a:br>
              <a:rPr lang="en-US" sz="1400"/>
            </a:br>
            <a:r>
              <a:rPr lang="en-US" sz="1400"/>
              <a:t>	- </a:t>
            </a:r>
            <a:r>
              <a:rPr lang="en-US" sz="1400" b="1"/>
              <a:t>Frame rate</a:t>
            </a:r>
            <a:r>
              <a:rPr lang="en-US" sz="1400"/>
              <a:t>: tỷ lệ khung hình (25)</a:t>
            </a:r>
            <a:br>
              <a:rPr lang="en-US" sz="1400"/>
            </a:br>
            <a:r>
              <a:rPr lang="en-US" sz="1400"/>
              <a:t>	- </a:t>
            </a:r>
            <a:r>
              <a:rPr lang="en-US" sz="1400" b="1"/>
              <a:t>Quality</a:t>
            </a:r>
            <a:r>
              <a:rPr lang="en-US" sz="1400"/>
              <a:t>: Chất l</a:t>
            </a:r>
            <a:r>
              <a:rPr lang="vi-VN" sz="1400"/>
              <a:t>ư</a:t>
            </a:r>
            <a:r>
              <a:rPr lang="en-US" sz="1400"/>
              <a:t>ợng (mặc định 3)</a:t>
            </a:r>
            <a:br>
              <a:rPr lang="en-US" sz="1400"/>
            </a:br>
            <a:r>
              <a:rPr lang="en-US" sz="1400"/>
              <a:t>	- </a:t>
            </a:r>
            <a:r>
              <a:rPr lang="en-US" sz="1400" b="1"/>
              <a:t>Encode Standard</a:t>
            </a:r>
            <a:r>
              <a:rPr lang="en-US" sz="1400"/>
              <a:t>: Tiêu chuẩn mã hóa (H264, H265)</a:t>
            </a:r>
            <a:br>
              <a:rPr lang="en-US" sz="1400"/>
            </a:br>
            <a:r>
              <a:rPr lang="en-US" sz="1400"/>
              <a:t>	- </a:t>
            </a:r>
            <a:r>
              <a:rPr lang="en-US" sz="1400" b="1"/>
              <a:t>Channel name</a:t>
            </a:r>
            <a:r>
              <a:rPr lang="en-US" sz="1400"/>
              <a:t>: Tên kênh</a:t>
            </a:r>
          </a:p>
        </p:txBody>
      </p:sp>
      <p:pic>
        <p:nvPicPr>
          <p:cNvPr id="3" name="Picture 2">
            <a:extLst>
              <a:ext uri="{FF2B5EF4-FFF2-40B4-BE49-F238E27FC236}">
                <a16:creationId xmlns:a16="http://schemas.microsoft.com/office/drawing/2014/main" id="{719103F1-AE0D-4684-A43D-4D96DCFA3687}"/>
              </a:ext>
            </a:extLst>
          </p:cNvPr>
          <p:cNvPicPr>
            <a:picLocks noChangeAspect="1"/>
          </p:cNvPicPr>
          <p:nvPr/>
        </p:nvPicPr>
        <p:blipFill>
          <a:blip r:embed="rId2"/>
          <a:stretch>
            <a:fillRect/>
          </a:stretch>
        </p:blipFill>
        <p:spPr>
          <a:xfrm>
            <a:off x="0" y="2960932"/>
            <a:ext cx="6870583" cy="3897067"/>
          </a:xfrm>
          <a:prstGeom prst="rect">
            <a:avLst/>
          </a:prstGeom>
        </p:spPr>
      </p:pic>
    </p:spTree>
    <p:extLst>
      <p:ext uri="{BB962C8B-B14F-4D97-AF65-F5344CB8AC3E}">
        <p14:creationId xmlns:p14="http://schemas.microsoft.com/office/powerpoint/2010/main" val="136100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D18778-323E-4B5D-8694-876309ECF966}"/>
              </a:ext>
            </a:extLst>
          </p:cNvPr>
          <p:cNvPicPr>
            <a:picLocks noChangeAspect="1"/>
          </p:cNvPicPr>
          <p:nvPr/>
        </p:nvPicPr>
        <p:blipFill>
          <a:blip r:embed="rId2"/>
          <a:stretch>
            <a:fillRect/>
          </a:stretch>
        </p:blipFill>
        <p:spPr>
          <a:xfrm>
            <a:off x="0" y="3032326"/>
            <a:ext cx="7310277" cy="3825674"/>
          </a:xfrm>
          <a:prstGeom prst="rect">
            <a:avLst/>
          </a:prstGeom>
        </p:spPr>
      </p:pic>
      <p:sp>
        <p:nvSpPr>
          <p:cNvPr id="7" name="Rectangle 6">
            <a:extLst>
              <a:ext uri="{FF2B5EF4-FFF2-40B4-BE49-F238E27FC236}">
                <a16:creationId xmlns:a16="http://schemas.microsoft.com/office/drawing/2014/main" id="{24F076A8-6096-4C8F-A79B-35C85F809AC7}"/>
              </a:ext>
            </a:extLst>
          </p:cNvPr>
          <p:cNvSpPr/>
          <p:nvPr/>
        </p:nvSpPr>
        <p:spPr>
          <a:xfrm>
            <a:off x="-1" y="369332"/>
            <a:ext cx="7885651" cy="2677656"/>
          </a:xfrm>
          <a:prstGeom prst="rect">
            <a:avLst/>
          </a:prstGeom>
        </p:spPr>
        <p:txBody>
          <a:bodyPr wrap="square">
            <a:spAutoFit/>
          </a:bodyPr>
          <a:lstStyle/>
          <a:p>
            <a:pPr marL="285750" indent="-285750">
              <a:buFontTx/>
              <a:buChar char="-"/>
            </a:pPr>
            <a:r>
              <a:rPr lang="en-US" sz="1400" b="1"/>
              <a:t>Sub Stream: </a:t>
            </a:r>
            <a:r>
              <a:rPr lang="en-US" sz="1400"/>
              <a:t>Luồng phụ</a:t>
            </a:r>
            <a:br>
              <a:rPr lang="en-US" sz="1400"/>
            </a:br>
            <a:r>
              <a:rPr lang="en-US" sz="1400"/>
              <a:t>	- </a:t>
            </a:r>
            <a:r>
              <a:rPr lang="en-US" sz="1400" b="1"/>
              <a:t>Channel</a:t>
            </a:r>
            <a:r>
              <a:rPr lang="en-US" sz="1400"/>
              <a:t>: Kênh</a:t>
            </a:r>
            <a:br>
              <a:rPr lang="en-US" sz="1400"/>
            </a:br>
            <a:r>
              <a:rPr lang="en-US" sz="1400"/>
              <a:t>	- </a:t>
            </a:r>
            <a:r>
              <a:rPr lang="en-US" sz="1400" b="1"/>
              <a:t>Enable</a:t>
            </a:r>
            <a:r>
              <a:rPr lang="en-US" sz="1400"/>
              <a:t>: Kích hoạt</a:t>
            </a:r>
            <a:br>
              <a:rPr lang="en-US" sz="1400"/>
            </a:br>
            <a:r>
              <a:rPr lang="en-US" sz="1400"/>
              <a:t>	- </a:t>
            </a:r>
            <a:r>
              <a:rPr lang="en-US" sz="1400" b="1"/>
              <a:t>Resolution</a:t>
            </a:r>
            <a:r>
              <a:rPr lang="en-US" sz="1400"/>
              <a:t>: Độ phân giải (CIF/ HD1/ VGA/ D1)</a:t>
            </a:r>
            <a:br>
              <a:rPr lang="en-US" sz="1400"/>
            </a:br>
            <a:r>
              <a:rPr lang="en-US" sz="1400"/>
              <a:t>	- </a:t>
            </a:r>
            <a:r>
              <a:rPr lang="en-US" sz="1400" b="1"/>
              <a:t>Frame Rate</a:t>
            </a:r>
            <a:r>
              <a:rPr lang="en-US" sz="1400"/>
              <a:t>: Tỷ lệ khung hình ( 1 ~ 25 )</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Encode</a:t>
            </a:r>
            <a:r>
              <a:rPr lang="en-US" sz="1400"/>
              <a:t> </a:t>
            </a:r>
            <a:r>
              <a:rPr lang="en-US" sz="1400" b="1"/>
              <a:t>Standard</a:t>
            </a:r>
            <a:r>
              <a:rPr lang="en-US" sz="1400"/>
              <a:t>: Tiêu chuẩn mã hóa (H264, H265)</a:t>
            </a:r>
            <a:br>
              <a:rPr lang="en-US" sz="1400"/>
            </a:br>
            <a:r>
              <a:rPr lang="en-US" sz="1400"/>
              <a:t>	- </a:t>
            </a:r>
            <a:r>
              <a:rPr lang="en-US" sz="1400" b="1"/>
              <a:t>Audio</a:t>
            </a:r>
            <a:r>
              <a:rPr lang="en-US" sz="1400"/>
              <a:t>: Âm thanh</a:t>
            </a:r>
            <a:br>
              <a:rPr lang="en-US" sz="1400"/>
            </a:br>
            <a:r>
              <a:rPr lang="en-US" sz="1400"/>
              <a:t>		- </a:t>
            </a:r>
            <a:r>
              <a:rPr lang="en-US" sz="1400" b="1"/>
              <a:t>No Audio</a:t>
            </a:r>
            <a:r>
              <a:rPr lang="en-US" sz="1400"/>
              <a:t>: Không có âm thanh</a:t>
            </a:r>
            <a:br>
              <a:rPr lang="en-US" sz="1400"/>
            </a:br>
            <a:r>
              <a:rPr lang="en-US" sz="1400"/>
              <a:t>		- </a:t>
            </a:r>
            <a:r>
              <a:rPr lang="en-US" sz="1400" b="1"/>
              <a:t>Always Audio</a:t>
            </a:r>
            <a:r>
              <a:rPr lang="en-US" sz="1400"/>
              <a:t>: Luôn có âm thanh</a:t>
            </a:r>
          </a:p>
          <a:p>
            <a:r>
              <a:rPr lang="en-US" sz="1400">
                <a:solidFill>
                  <a:srgbClr val="FF0000"/>
                </a:solidFill>
              </a:rPr>
              <a:t>=&gt; Dữ liệu được ghi trong thẻ nhớ SD, tùy chọn chất lượng để khi tải video từ xa về được nhanh chóng</a:t>
            </a:r>
          </a:p>
          <a:p>
            <a:r>
              <a:rPr lang="en-US" sz="1400" b="1"/>
              <a:t> </a:t>
            </a:r>
          </a:p>
        </p:txBody>
      </p:sp>
      <p:sp>
        <p:nvSpPr>
          <p:cNvPr id="5" name="Rectangle 4">
            <a:extLst>
              <a:ext uri="{FF2B5EF4-FFF2-40B4-BE49-F238E27FC236}">
                <a16:creationId xmlns:a16="http://schemas.microsoft.com/office/drawing/2014/main" id="{E4CA2BDD-F449-4DB2-AE9B-98DEB137721E}"/>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29B2B2F2-6FC8-478D-9195-98C4F2DB0EF9}"/>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Tree>
    <p:extLst>
      <p:ext uri="{BB962C8B-B14F-4D97-AF65-F5344CB8AC3E}">
        <p14:creationId xmlns:p14="http://schemas.microsoft.com/office/powerpoint/2010/main" val="155982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C56A6A-6342-4E4A-9BE0-FD6F6F6D5158}"/>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pic>
        <p:nvPicPr>
          <p:cNvPr id="5" name="Picture 4">
            <a:extLst>
              <a:ext uri="{FF2B5EF4-FFF2-40B4-BE49-F238E27FC236}">
                <a16:creationId xmlns:a16="http://schemas.microsoft.com/office/drawing/2014/main" id="{434664DD-ED44-4C0F-BFBA-58FF7BC835D3}"/>
              </a:ext>
            </a:extLst>
          </p:cNvPr>
          <p:cNvPicPr>
            <a:picLocks noChangeAspect="1"/>
          </p:cNvPicPr>
          <p:nvPr/>
        </p:nvPicPr>
        <p:blipFill>
          <a:blip r:embed="rId2"/>
          <a:stretch>
            <a:fillRect/>
          </a:stretch>
        </p:blipFill>
        <p:spPr>
          <a:xfrm>
            <a:off x="0" y="3429000"/>
            <a:ext cx="7670952" cy="3429000"/>
          </a:xfrm>
          <a:prstGeom prst="rect">
            <a:avLst/>
          </a:prstGeom>
        </p:spPr>
      </p:pic>
      <p:sp>
        <p:nvSpPr>
          <p:cNvPr id="6" name="Rectangle 5">
            <a:extLst>
              <a:ext uri="{FF2B5EF4-FFF2-40B4-BE49-F238E27FC236}">
                <a16:creationId xmlns:a16="http://schemas.microsoft.com/office/drawing/2014/main" id="{8F50EC1C-5F8E-4A48-B4DB-65F07E018C92}"/>
              </a:ext>
            </a:extLst>
          </p:cNvPr>
          <p:cNvSpPr/>
          <p:nvPr/>
        </p:nvSpPr>
        <p:spPr>
          <a:xfrm>
            <a:off x="0" y="369332"/>
            <a:ext cx="5522752" cy="2246769"/>
          </a:xfrm>
          <a:prstGeom prst="rect">
            <a:avLst/>
          </a:prstGeom>
        </p:spPr>
        <p:txBody>
          <a:bodyPr wrap="square">
            <a:spAutoFit/>
          </a:bodyPr>
          <a:lstStyle/>
          <a:p>
            <a:r>
              <a:rPr lang="en-US" sz="1400"/>
              <a:t>- </a:t>
            </a:r>
            <a:r>
              <a:rPr lang="en-US" sz="1400" b="1"/>
              <a:t>Record OSD: </a:t>
            </a:r>
            <a:r>
              <a:rPr lang="en-US" sz="1400"/>
              <a:t>Ghi OSD (Các thông tin hiển thị trên video)</a:t>
            </a:r>
            <a:br>
              <a:rPr lang="en-US" sz="1400"/>
            </a:br>
            <a:r>
              <a:rPr lang="en-US" sz="1400"/>
              <a:t>	- </a:t>
            </a:r>
            <a:r>
              <a:rPr lang="en-US" sz="1400" b="1"/>
              <a:t>Time</a:t>
            </a:r>
            <a:r>
              <a:rPr lang="en-US" sz="1400"/>
              <a:t>: thời gian</a:t>
            </a:r>
            <a:br>
              <a:rPr lang="en-US" sz="1400"/>
            </a:br>
            <a:r>
              <a:rPr lang="en-US" sz="1400"/>
              <a:t>	- </a:t>
            </a:r>
            <a:r>
              <a:rPr lang="en-US" sz="1400" b="1"/>
              <a:t>License</a:t>
            </a:r>
            <a:r>
              <a:rPr lang="en-US" sz="1400"/>
              <a:t>: Số giấy phép lái xe</a:t>
            </a:r>
            <a:br>
              <a:rPr lang="en-US" sz="1400"/>
            </a:br>
            <a:r>
              <a:rPr lang="en-US" sz="1400"/>
              <a:t>	- </a:t>
            </a:r>
            <a:r>
              <a:rPr lang="en-US" sz="1400" b="1"/>
              <a:t>Channel name</a:t>
            </a:r>
            <a:r>
              <a:rPr lang="en-US" sz="1400"/>
              <a:t>: Tên kênh</a:t>
            </a:r>
            <a:br>
              <a:rPr lang="en-US" sz="1400"/>
            </a:br>
            <a:r>
              <a:rPr lang="en-US" sz="1400"/>
              <a:t>	- </a:t>
            </a:r>
            <a:r>
              <a:rPr lang="en-US" sz="1400" b="1"/>
              <a:t>Driver Card Number</a:t>
            </a:r>
            <a:r>
              <a:rPr lang="en-US" sz="1400"/>
              <a:t>: Số thẻ lái xe</a:t>
            </a:r>
            <a:br>
              <a:rPr lang="en-US" sz="1400"/>
            </a:br>
            <a:r>
              <a:rPr lang="en-US" sz="1400"/>
              <a:t>	- </a:t>
            </a:r>
            <a:r>
              <a:rPr lang="en-US" sz="1400" b="1"/>
              <a:t>Speed</a:t>
            </a:r>
            <a:r>
              <a:rPr lang="en-US" sz="1400"/>
              <a:t>: Tốc độ</a:t>
            </a:r>
            <a:br>
              <a:rPr lang="en-US" sz="1400"/>
            </a:br>
            <a:r>
              <a:rPr lang="en-US" sz="1400"/>
              <a:t>	- </a:t>
            </a:r>
            <a:r>
              <a:rPr lang="en-US" sz="1400" b="1"/>
              <a:t>GPS</a:t>
            </a:r>
            <a:r>
              <a:rPr lang="en-US" sz="1400"/>
              <a:t>: Tọa độ GPS</a:t>
            </a:r>
            <a:br>
              <a:rPr lang="en-US" sz="1400"/>
            </a:br>
            <a:r>
              <a:rPr lang="en-US" sz="1400"/>
              <a:t>	- </a:t>
            </a:r>
            <a:r>
              <a:rPr lang="en-US" sz="1400" b="1"/>
              <a:t>Device ID</a:t>
            </a:r>
            <a:r>
              <a:rPr lang="en-US" sz="1400"/>
              <a:t>: ID thiết bị</a:t>
            </a:r>
            <a:br>
              <a:rPr lang="en-US" sz="1400"/>
            </a:br>
            <a:r>
              <a:rPr lang="en-US" sz="1400"/>
              <a:t>	- </a:t>
            </a:r>
            <a:r>
              <a:rPr lang="en-US" sz="1400" b="1"/>
              <a:t>Alarm</a:t>
            </a:r>
            <a:r>
              <a:rPr lang="en-US" sz="1400"/>
              <a:t>: Cảnh báo</a:t>
            </a:r>
            <a:br>
              <a:rPr lang="en-US" sz="1400"/>
            </a:br>
            <a:r>
              <a:rPr lang="en-US" sz="1400"/>
              <a:t>	+ </a:t>
            </a:r>
            <a:r>
              <a:rPr lang="en-US" sz="1400" b="1"/>
              <a:t>Position</a:t>
            </a:r>
            <a:r>
              <a:rPr lang="en-US" sz="1400"/>
              <a:t>: Xem tr</a:t>
            </a:r>
            <a:r>
              <a:rPr lang="vi-VN" sz="1400"/>
              <a:t>ư</a:t>
            </a:r>
            <a:r>
              <a:rPr lang="en-US" sz="1400"/>
              <a:t>ớc hiển thị</a:t>
            </a:r>
            <a:endParaRPr lang="en-US" sz="1400" b="1"/>
          </a:p>
        </p:txBody>
      </p:sp>
      <p:sp>
        <p:nvSpPr>
          <p:cNvPr id="7" name="Rectangle 6">
            <a:extLst>
              <a:ext uri="{FF2B5EF4-FFF2-40B4-BE49-F238E27FC236}">
                <a16:creationId xmlns:a16="http://schemas.microsoft.com/office/drawing/2014/main" id="{63098BB3-411B-4AD7-BB63-0E4F8C8443B3}"/>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3779671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BDAFE9-F3EC-EDB3-02B2-0C5541E4F36A}"/>
              </a:ext>
            </a:extLst>
          </p:cNvPr>
          <p:cNvPicPr>
            <a:picLocks noChangeAspect="1"/>
          </p:cNvPicPr>
          <p:nvPr/>
        </p:nvPicPr>
        <p:blipFill>
          <a:blip r:embed="rId2"/>
          <a:stretch>
            <a:fillRect/>
          </a:stretch>
        </p:blipFill>
        <p:spPr>
          <a:xfrm>
            <a:off x="0" y="3775047"/>
            <a:ext cx="8755815" cy="3082954"/>
          </a:xfrm>
          <a:prstGeom prst="rect">
            <a:avLst/>
          </a:prstGeom>
        </p:spPr>
      </p:pic>
      <p:sp>
        <p:nvSpPr>
          <p:cNvPr id="7" name="TextBox 6">
            <a:extLst>
              <a:ext uri="{FF2B5EF4-FFF2-40B4-BE49-F238E27FC236}">
                <a16:creationId xmlns:a16="http://schemas.microsoft.com/office/drawing/2014/main" id="{EE354090-E51D-E824-BC61-FD1499CB8105}"/>
              </a:ext>
            </a:extLst>
          </p:cNvPr>
          <p:cNvSpPr txBox="1"/>
          <p:nvPr/>
        </p:nvSpPr>
        <p:spPr>
          <a:xfrm>
            <a:off x="0" y="444345"/>
            <a:ext cx="6094602" cy="1477328"/>
          </a:xfrm>
          <a:prstGeom prst="rect">
            <a:avLst/>
          </a:prstGeom>
          <a:noFill/>
        </p:spPr>
        <p:txBody>
          <a:bodyPr wrap="square">
            <a:spAutoFit/>
          </a:bodyPr>
          <a:lstStyle/>
          <a:p>
            <a:pPr marL="285750" indent="-285750">
              <a:buFontTx/>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General</a:t>
            </a:r>
            <a:r>
              <a:rPr lang="en-US" sz="1800">
                <a:effectLst/>
                <a:latin typeface="Calibri" panose="020F0502020204030204" pitchFamily="34" charset="0"/>
                <a:ea typeface="Calibri" panose="020F0502020204030204" pitchFamily="34" charset="0"/>
                <a:cs typeface="Times New Roman" panose="02020603050405020304" pitchFamily="18" charset="0"/>
              </a:rPr>
              <a:t>: Cài đặt chung</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latin typeface="Calibri" panose="020F0502020204030204" pitchFamily="34" charset="0"/>
                <a:ea typeface="Calibri" panose="020F0502020204030204" pitchFamily="34" charset="0"/>
                <a:cs typeface="Times New Roman" panose="02020603050405020304" pitchFamily="18" charset="0"/>
              </a:rPr>
              <a:t>	- </a:t>
            </a:r>
            <a:r>
              <a:rPr lang="en-US" sz="1800" b="1">
                <a:effectLst/>
                <a:latin typeface="Calibri" panose="020F0502020204030204" pitchFamily="34" charset="0"/>
                <a:ea typeface="Calibri" panose="020F0502020204030204" pitchFamily="34" charset="0"/>
                <a:cs typeface="Times New Roman" panose="02020603050405020304" pitchFamily="18" charset="0"/>
              </a:rPr>
              <a:t>Date format</a:t>
            </a:r>
            <a:r>
              <a:rPr lang="en-US" sz="1800">
                <a:effectLst/>
                <a:latin typeface="Calibri" panose="020F0502020204030204" pitchFamily="34" charset="0"/>
                <a:ea typeface="Calibri" panose="020F0502020204030204" pitchFamily="34" charset="0"/>
                <a:cs typeface="Times New Roman" panose="02020603050405020304" pitchFamily="18" charset="0"/>
              </a:rPr>
              <a:t>: Định dạng ngày</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	- </a:t>
            </a:r>
            <a:r>
              <a:rPr lang="en-US" sz="1800" b="1">
                <a:effectLst/>
                <a:latin typeface="Calibri" panose="020F0502020204030204" pitchFamily="34" charset="0"/>
                <a:ea typeface="Calibri" panose="020F0502020204030204" pitchFamily="34" charset="0"/>
                <a:cs typeface="Times New Roman" panose="02020603050405020304" pitchFamily="18" charset="0"/>
              </a:rPr>
              <a:t>Timer format</a:t>
            </a:r>
            <a:r>
              <a:rPr lang="en-US" sz="1800">
                <a:effectLst/>
                <a:latin typeface="Calibri" panose="020F0502020204030204" pitchFamily="34" charset="0"/>
                <a:ea typeface="Calibri" panose="020F0502020204030204" pitchFamily="34" charset="0"/>
                <a:cs typeface="Times New Roman" panose="02020603050405020304" pitchFamily="18" charset="0"/>
              </a:rPr>
              <a:t>: Định dạng thời gian</a:t>
            </a:r>
          </a:p>
          <a:p>
            <a:r>
              <a:rPr lang="en-US">
                <a:latin typeface="Calibri" panose="020F0502020204030204" pitchFamily="34" charset="0"/>
                <a:cs typeface="Times New Roman" panose="02020603050405020304" pitchFamily="18" charset="0"/>
              </a:rPr>
              <a:t>	- </a:t>
            </a:r>
            <a:r>
              <a:rPr lang="en-US" b="1">
                <a:latin typeface="Calibri" panose="020F0502020204030204" pitchFamily="34" charset="0"/>
                <a:cs typeface="Times New Roman" panose="02020603050405020304" pitchFamily="18" charset="0"/>
              </a:rPr>
              <a:t>Time Zone</a:t>
            </a:r>
            <a:r>
              <a:rPr lang="en-US">
                <a:latin typeface="Calibri" panose="020F0502020204030204" pitchFamily="34" charset="0"/>
                <a:cs typeface="Times New Roman" panose="02020603050405020304" pitchFamily="18" charset="0"/>
              </a:rPr>
              <a:t>: Chọn GMT +7</a:t>
            </a:r>
          </a:p>
          <a:p>
            <a:r>
              <a:rPr lang="en-US">
                <a:solidFill>
                  <a:srgbClr val="FF0000"/>
                </a:solidFill>
                <a:latin typeface="Calibri" panose="020F0502020204030204" pitchFamily="34" charset="0"/>
                <a:cs typeface="Times New Roman" panose="02020603050405020304" pitchFamily="18" charset="0"/>
              </a:rPr>
              <a:t>=&gt; Chỉ cài đặt lại khi có sai số</a:t>
            </a:r>
            <a:endParaRPr lang="vi-VN">
              <a:solidFill>
                <a:srgbClr val="FF0000"/>
              </a:solidFill>
            </a:endParaRPr>
          </a:p>
        </p:txBody>
      </p:sp>
      <p:sp>
        <p:nvSpPr>
          <p:cNvPr id="9" name="TextBox 8">
            <a:extLst>
              <a:ext uri="{FF2B5EF4-FFF2-40B4-BE49-F238E27FC236}">
                <a16:creationId xmlns:a16="http://schemas.microsoft.com/office/drawing/2014/main" id="{7255C9CA-5E19-6558-487D-69F0E9683F09}"/>
              </a:ext>
            </a:extLst>
          </p:cNvPr>
          <p:cNvSpPr txBox="1"/>
          <p:nvPr/>
        </p:nvSpPr>
        <p:spPr>
          <a:xfrm>
            <a:off x="0" y="0"/>
            <a:ext cx="6094602" cy="369332"/>
          </a:xfrm>
          <a:prstGeom prst="rect">
            <a:avLst/>
          </a:prstGeom>
          <a:noFill/>
        </p:spPr>
        <p:txBody>
          <a:bodyPr wrap="square">
            <a:spAutoFit/>
          </a:bodyPr>
          <a:lstStyle/>
          <a:p>
            <a:r>
              <a:rPr lang="en-US" b="1">
                <a:solidFill>
                  <a:srgbClr val="00B050"/>
                </a:solidFill>
                <a:effectLst/>
                <a:ea typeface="Calibri" panose="020F0502020204030204" pitchFamily="34" charset="0"/>
                <a:cs typeface="Times New Roman" panose="02020603050405020304" pitchFamily="18" charset="0"/>
              </a:rPr>
              <a:t>Time setup : Thiết lập thời gian</a:t>
            </a:r>
            <a:endParaRPr lang="en-US" b="1">
              <a:solidFill>
                <a:srgbClr val="00B050"/>
              </a:solidFill>
              <a:cs typeface="Times New Roman" panose="02020603050405020304" pitchFamily="18" charset="0"/>
            </a:endParaRPr>
          </a:p>
        </p:txBody>
      </p:sp>
      <p:sp>
        <p:nvSpPr>
          <p:cNvPr id="11" name="TextBox 10">
            <a:extLst>
              <a:ext uri="{FF2B5EF4-FFF2-40B4-BE49-F238E27FC236}">
                <a16:creationId xmlns:a16="http://schemas.microsoft.com/office/drawing/2014/main" id="{98F4C6C3-2CF2-7372-BE24-75400190A2E5}"/>
              </a:ext>
            </a:extLst>
          </p:cNvPr>
          <p:cNvSpPr txBox="1"/>
          <p:nvPr/>
        </p:nvSpPr>
        <p:spPr>
          <a:xfrm>
            <a:off x="6072232" y="0"/>
            <a:ext cx="6119768" cy="369332"/>
          </a:xfrm>
          <a:prstGeom prst="rect">
            <a:avLst/>
          </a:prstGeom>
          <a:noFill/>
        </p:spPr>
        <p:txBody>
          <a:bodyPr wrap="square">
            <a:spAutoFit/>
          </a:bodyPr>
          <a:lstStyle/>
          <a:p>
            <a:pPr algn="r"/>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33945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33C0C0-4073-452F-892D-7BF2F3BD06C2}"/>
              </a:ext>
            </a:extLst>
          </p:cNvPr>
          <p:cNvSpPr/>
          <p:nvPr/>
        </p:nvSpPr>
        <p:spPr>
          <a:xfrm>
            <a:off x="0" y="0"/>
            <a:ext cx="2362313" cy="369332"/>
          </a:xfrm>
          <a:prstGeom prst="rect">
            <a:avLst/>
          </a:prstGeom>
        </p:spPr>
        <p:txBody>
          <a:bodyPr wrap="none">
            <a:spAutoFit/>
          </a:bodyPr>
          <a:lstStyle/>
          <a:p>
            <a:r>
              <a:rPr lang="en-US">
                <a:solidFill>
                  <a:srgbClr val="00B050"/>
                </a:solidFill>
              </a:rPr>
              <a:t>IPC Setup: Thiết lập IPC</a:t>
            </a:r>
          </a:p>
        </p:txBody>
      </p:sp>
      <p:pic>
        <p:nvPicPr>
          <p:cNvPr id="2" name="Picture 1">
            <a:extLst>
              <a:ext uri="{FF2B5EF4-FFF2-40B4-BE49-F238E27FC236}">
                <a16:creationId xmlns:a16="http://schemas.microsoft.com/office/drawing/2014/main" id="{5B868A72-5DAE-4777-8435-C0A9EEB79C40}"/>
              </a:ext>
            </a:extLst>
          </p:cNvPr>
          <p:cNvPicPr>
            <a:picLocks noChangeAspect="1"/>
          </p:cNvPicPr>
          <p:nvPr/>
        </p:nvPicPr>
        <p:blipFill>
          <a:blip r:embed="rId2"/>
          <a:stretch>
            <a:fillRect/>
          </a:stretch>
        </p:blipFill>
        <p:spPr>
          <a:xfrm>
            <a:off x="0" y="4043494"/>
            <a:ext cx="6829159" cy="2814506"/>
          </a:xfrm>
          <a:prstGeom prst="rect">
            <a:avLst/>
          </a:prstGeom>
        </p:spPr>
      </p:pic>
      <p:sp>
        <p:nvSpPr>
          <p:cNvPr id="3" name="Rectangle 2">
            <a:extLst>
              <a:ext uri="{FF2B5EF4-FFF2-40B4-BE49-F238E27FC236}">
                <a16:creationId xmlns:a16="http://schemas.microsoft.com/office/drawing/2014/main" id="{CDEEB7F8-E292-4225-B49F-8D351635F0D7}"/>
              </a:ext>
            </a:extLst>
          </p:cNvPr>
          <p:cNvSpPr/>
          <p:nvPr/>
        </p:nvSpPr>
        <p:spPr>
          <a:xfrm>
            <a:off x="0" y="369332"/>
            <a:ext cx="5748690" cy="3108543"/>
          </a:xfrm>
          <a:prstGeom prst="rect">
            <a:avLst/>
          </a:prstGeom>
        </p:spPr>
        <p:txBody>
          <a:bodyPr wrap="none">
            <a:spAutoFit/>
          </a:bodyPr>
          <a:lstStyle/>
          <a:p>
            <a:pPr marL="285750" indent="-285750">
              <a:buFontTx/>
              <a:buChar char="-"/>
            </a:pPr>
            <a:r>
              <a:rPr lang="en-US" sz="1400" b="1"/>
              <a:t>Device channel</a:t>
            </a:r>
            <a:r>
              <a:rPr lang="en-US" sz="1400"/>
              <a:t>: Kênh thiết bị</a:t>
            </a:r>
            <a:br>
              <a:rPr lang="en-US" sz="1400"/>
            </a:br>
            <a:r>
              <a:rPr lang="en-US" sz="1400"/>
              <a:t>- </a:t>
            </a:r>
            <a:r>
              <a:rPr lang="en-US" sz="1400" b="1"/>
              <a:t>Enable</a:t>
            </a:r>
            <a:r>
              <a:rPr lang="en-US" sz="1400"/>
              <a:t>: Kích hoạt</a:t>
            </a:r>
            <a:br>
              <a:rPr lang="en-US" sz="1400"/>
            </a:br>
            <a:r>
              <a:rPr lang="en-US" sz="1400"/>
              <a:t>- </a:t>
            </a:r>
            <a:r>
              <a:rPr lang="en-US" sz="1400" b="1"/>
              <a:t>IP &amp; port</a:t>
            </a:r>
            <a:r>
              <a:rPr lang="en-US" sz="1400"/>
              <a:t>: IP và cổng</a:t>
            </a:r>
            <a:br>
              <a:rPr lang="en-US" sz="1400"/>
            </a:br>
            <a:r>
              <a:rPr lang="en-US" sz="1400"/>
              <a:t>- </a:t>
            </a:r>
            <a:r>
              <a:rPr lang="en-US" sz="1400" b="1"/>
              <a:t>Outside</a:t>
            </a:r>
            <a:r>
              <a:rPr lang="en-US" sz="1400"/>
              <a:t>: </a:t>
            </a:r>
            <a:br>
              <a:rPr lang="en-US" sz="1400"/>
            </a:br>
            <a:r>
              <a:rPr lang="en-US" sz="1400"/>
              <a:t>- </a:t>
            </a:r>
            <a:r>
              <a:rPr lang="en-US" sz="1400" b="1"/>
              <a:t>Network</a:t>
            </a:r>
            <a:r>
              <a:rPr lang="en-US" sz="1400"/>
              <a:t> </a:t>
            </a:r>
            <a:r>
              <a:rPr lang="en-US" sz="1400" b="1"/>
              <a:t>Setup</a:t>
            </a:r>
            <a:r>
              <a:rPr lang="en-US" sz="1400"/>
              <a:t>: thiết lập</a:t>
            </a:r>
            <a:br>
              <a:rPr lang="en-US" sz="1400"/>
            </a:br>
            <a:r>
              <a:rPr lang="en-US" sz="1400"/>
              <a:t>	- </a:t>
            </a:r>
            <a:r>
              <a:rPr lang="en-US" sz="1400" b="1"/>
              <a:t>Remote Device</a:t>
            </a:r>
            <a:r>
              <a:rPr lang="en-US" sz="1400"/>
              <a:t>: Điều khiển thiết bị từ xa</a:t>
            </a:r>
            <a:br>
              <a:rPr lang="en-US" sz="1400"/>
            </a:br>
            <a:r>
              <a:rPr lang="en-US" sz="1400"/>
              <a:t>		- </a:t>
            </a:r>
            <a:r>
              <a:rPr lang="en-US" sz="1400" b="1"/>
              <a:t>Default</a:t>
            </a:r>
            <a:r>
              <a:rPr lang="en-US" sz="1400"/>
              <a:t>: Mặc định</a:t>
            </a:r>
            <a:br>
              <a:rPr lang="en-US" sz="1400"/>
            </a:br>
            <a:r>
              <a:rPr lang="en-US" sz="1400"/>
              <a:t>		- </a:t>
            </a:r>
            <a:r>
              <a:rPr lang="en-US" sz="1400" b="1"/>
              <a:t>DSM</a:t>
            </a:r>
            <a:r>
              <a:rPr lang="en-US" sz="1400"/>
              <a:t>: </a:t>
            </a:r>
            <a:br>
              <a:rPr lang="en-US" sz="1400"/>
            </a:br>
            <a:r>
              <a:rPr lang="en-US" sz="1400"/>
              <a:t>	- </a:t>
            </a:r>
            <a:r>
              <a:rPr lang="en-US" sz="1400" b="1"/>
              <a:t>Protocol Type</a:t>
            </a:r>
            <a:r>
              <a:rPr lang="en-US" sz="1400"/>
              <a:t>: Loại giao thức</a:t>
            </a:r>
            <a:br>
              <a:rPr lang="en-US" sz="1400"/>
            </a:br>
            <a:r>
              <a:rPr lang="en-US" sz="1400"/>
              <a:t>	- </a:t>
            </a:r>
            <a:r>
              <a:rPr lang="en-US" sz="1400" b="1"/>
              <a:t>IP Address</a:t>
            </a:r>
            <a:r>
              <a:rPr lang="en-US" sz="1400"/>
              <a:t>: Địa chỉ IP</a:t>
            </a:r>
            <a:br>
              <a:rPr lang="en-US" sz="1400"/>
            </a:br>
            <a:r>
              <a:rPr lang="en-US" sz="1400"/>
              <a:t>	- </a:t>
            </a:r>
            <a:r>
              <a:rPr lang="en-US" sz="1400" b="1"/>
              <a:t>Port</a:t>
            </a:r>
            <a:r>
              <a:rPr lang="en-US" sz="1400"/>
              <a:t>: cổng</a:t>
            </a:r>
            <a:br>
              <a:rPr lang="en-US" sz="1400"/>
            </a:br>
            <a:r>
              <a:rPr lang="en-US" sz="1400"/>
              <a:t>	- </a:t>
            </a:r>
            <a:r>
              <a:rPr lang="en-US" sz="1400" b="1"/>
              <a:t>User Name</a:t>
            </a:r>
            <a:r>
              <a:rPr lang="en-US" sz="1400"/>
              <a:t>: Tên tài khoản</a:t>
            </a:r>
            <a:br>
              <a:rPr lang="en-US" sz="1400"/>
            </a:br>
            <a:r>
              <a:rPr lang="en-US" sz="1400"/>
              <a:t>	- </a:t>
            </a:r>
            <a:r>
              <a:rPr lang="en-US" sz="1400" b="1"/>
              <a:t>Password</a:t>
            </a:r>
            <a:r>
              <a:rPr lang="en-US" sz="1400"/>
              <a:t>: Mật khẩu</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5" name="Picture 4">
            <a:extLst>
              <a:ext uri="{FF2B5EF4-FFF2-40B4-BE49-F238E27FC236}">
                <a16:creationId xmlns:a16="http://schemas.microsoft.com/office/drawing/2014/main" id="{39EA2974-B928-496D-A13D-976DF790EE30}"/>
              </a:ext>
            </a:extLst>
          </p:cNvPr>
          <p:cNvPicPr>
            <a:picLocks noChangeAspect="1"/>
          </p:cNvPicPr>
          <p:nvPr/>
        </p:nvPicPr>
        <p:blipFill>
          <a:blip r:embed="rId3"/>
          <a:stretch>
            <a:fillRect/>
          </a:stretch>
        </p:blipFill>
        <p:spPr>
          <a:xfrm>
            <a:off x="6829159" y="912194"/>
            <a:ext cx="4749855" cy="2516806"/>
          </a:xfrm>
          <a:prstGeom prst="rect">
            <a:avLst/>
          </a:prstGeom>
        </p:spPr>
      </p:pic>
      <p:sp>
        <p:nvSpPr>
          <p:cNvPr id="6" name="Rectangle 5">
            <a:extLst>
              <a:ext uri="{FF2B5EF4-FFF2-40B4-BE49-F238E27FC236}">
                <a16:creationId xmlns:a16="http://schemas.microsoft.com/office/drawing/2014/main" id="{BF1E5447-5207-4F42-A021-21EB4D0B976E}"/>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259671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282174-EB38-440D-9587-13A7BE1FF6E3}"/>
              </a:ext>
            </a:extLst>
          </p:cNvPr>
          <p:cNvSpPr/>
          <p:nvPr/>
        </p:nvSpPr>
        <p:spPr>
          <a:xfrm>
            <a:off x="0" y="0"/>
            <a:ext cx="3268587" cy="369332"/>
          </a:xfrm>
          <a:prstGeom prst="rect">
            <a:avLst/>
          </a:prstGeom>
        </p:spPr>
        <p:txBody>
          <a:bodyPr wrap="none">
            <a:spAutoFit/>
          </a:bodyPr>
          <a:lstStyle/>
          <a:p>
            <a:r>
              <a:rPr lang="en-US">
                <a:solidFill>
                  <a:srgbClr val="00B050"/>
                </a:solidFill>
              </a:rPr>
              <a:t>Camera setup: Thiết lập máy ảnh</a:t>
            </a:r>
          </a:p>
        </p:txBody>
      </p:sp>
      <p:pic>
        <p:nvPicPr>
          <p:cNvPr id="6" name="Picture 5">
            <a:extLst>
              <a:ext uri="{FF2B5EF4-FFF2-40B4-BE49-F238E27FC236}">
                <a16:creationId xmlns:a16="http://schemas.microsoft.com/office/drawing/2014/main" id="{26D0640B-FFA1-42F9-B842-83C164086D60}"/>
              </a:ext>
            </a:extLst>
          </p:cNvPr>
          <p:cNvPicPr>
            <a:picLocks noChangeAspect="1"/>
          </p:cNvPicPr>
          <p:nvPr/>
        </p:nvPicPr>
        <p:blipFill>
          <a:blip r:embed="rId2"/>
          <a:stretch>
            <a:fillRect/>
          </a:stretch>
        </p:blipFill>
        <p:spPr>
          <a:xfrm>
            <a:off x="0" y="3741490"/>
            <a:ext cx="6620002" cy="3116509"/>
          </a:xfrm>
          <a:prstGeom prst="rect">
            <a:avLst/>
          </a:prstGeom>
        </p:spPr>
      </p:pic>
      <p:sp>
        <p:nvSpPr>
          <p:cNvPr id="7" name="Rectangle 6">
            <a:extLst>
              <a:ext uri="{FF2B5EF4-FFF2-40B4-BE49-F238E27FC236}">
                <a16:creationId xmlns:a16="http://schemas.microsoft.com/office/drawing/2014/main" id="{6DA9AC1C-59E0-4375-BB37-8DEE79E7E4F5}"/>
              </a:ext>
            </a:extLst>
          </p:cNvPr>
          <p:cNvSpPr/>
          <p:nvPr/>
        </p:nvSpPr>
        <p:spPr>
          <a:xfrm>
            <a:off x="-1" y="369332"/>
            <a:ext cx="4328719" cy="954107"/>
          </a:xfrm>
          <a:prstGeom prst="rect">
            <a:avLst/>
          </a:prstGeom>
        </p:spPr>
        <p:txBody>
          <a:bodyPr wrap="square">
            <a:spAutoFit/>
          </a:bodyPr>
          <a:lstStyle/>
          <a:p>
            <a:pPr marL="285750" indent="-285750">
              <a:buFontTx/>
              <a:buChar char="-"/>
            </a:pPr>
            <a:r>
              <a:rPr lang="en-US" sz="1400" b="1"/>
              <a:t>Channel</a:t>
            </a:r>
            <a:r>
              <a:rPr lang="en-US" sz="1400"/>
              <a:t>: Kênh</a:t>
            </a:r>
            <a:br>
              <a:rPr lang="en-US" sz="1400"/>
            </a:br>
            <a:r>
              <a:rPr lang="en-US" sz="1400"/>
              <a:t>- </a:t>
            </a:r>
            <a:r>
              <a:rPr lang="en-US" sz="1400" b="1"/>
              <a:t>Install Angle</a:t>
            </a:r>
            <a:r>
              <a:rPr lang="en-US" sz="1400"/>
              <a:t>: Cài đặt góc xoay camera</a:t>
            </a:r>
            <a:br>
              <a:rPr lang="en-US" sz="1400"/>
            </a:br>
            <a:r>
              <a:rPr lang="en-US" sz="1400"/>
              <a:t>- </a:t>
            </a:r>
            <a:r>
              <a:rPr lang="en-US" sz="1400" b="1"/>
              <a:t>Mirror/Flip</a:t>
            </a:r>
            <a:r>
              <a:rPr lang="en-US" sz="1400"/>
              <a:t>: Lật video</a:t>
            </a:r>
          </a:p>
          <a:p>
            <a:pPr marL="285750" indent="-285750">
              <a:buFontTx/>
              <a:buChar char="-"/>
            </a:pPr>
            <a:r>
              <a:rPr lang="en-US" sz="1400"/>
              <a:t>0 độ và OFF là chế độ chuẩn mặc định</a:t>
            </a:r>
          </a:p>
        </p:txBody>
      </p:sp>
      <p:sp>
        <p:nvSpPr>
          <p:cNvPr id="8" name="Rectangle 7">
            <a:extLst>
              <a:ext uri="{FF2B5EF4-FFF2-40B4-BE49-F238E27FC236}">
                <a16:creationId xmlns:a16="http://schemas.microsoft.com/office/drawing/2014/main" id="{65080D26-856B-48BB-B4A7-D45C88163C5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65702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4A5D31-CB9D-4A28-B875-D1AE0886C53E}"/>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
        <p:nvSpPr>
          <p:cNvPr id="6" name="Rectangle 5">
            <a:extLst>
              <a:ext uri="{FF2B5EF4-FFF2-40B4-BE49-F238E27FC236}">
                <a16:creationId xmlns:a16="http://schemas.microsoft.com/office/drawing/2014/main" id="{303406E2-0704-4FB4-8282-260F6CAA5D02}"/>
              </a:ext>
            </a:extLst>
          </p:cNvPr>
          <p:cNvSpPr/>
          <p:nvPr/>
        </p:nvSpPr>
        <p:spPr>
          <a:xfrm>
            <a:off x="0" y="369332"/>
            <a:ext cx="8162684" cy="738664"/>
          </a:xfrm>
          <a:prstGeom prst="rect">
            <a:avLst/>
          </a:prstGeom>
        </p:spPr>
        <p:txBody>
          <a:bodyPr wrap="none">
            <a:spAutoFit/>
          </a:bodyPr>
          <a:lstStyle/>
          <a:p>
            <a:pPr marL="285750" indent="-285750">
              <a:buFontTx/>
              <a:buChar char="-"/>
            </a:pPr>
            <a:r>
              <a:rPr lang="en-US" sz="1400" b="1"/>
              <a:t>Serial Port</a:t>
            </a:r>
            <a:r>
              <a:rPr lang="en-US" sz="1400"/>
              <a:t>: Cổng nối tiếp</a:t>
            </a:r>
            <a:br>
              <a:rPr lang="en-US" sz="1400"/>
            </a:br>
            <a:r>
              <a:rPr lang="en-US" sz="1400"/>
              <a:t>	</a:t>
            </a:r>
            <a:r>
              <a:rPr lang="en-US" sz="1400" b="1"/>
              <a:t>- RS232-1</a:t>
            </a:r>
            <a:r>
              <a:rPr lang="en-US" sz="1400"/>
              <a:t>: </a:t>
            </a:r>
            <a:r>
              <a:rPr lang="en-US" sz="1400" b="1"/>
              <a:t>Swipe Card2/115200</a:t>
            </a:r>
            <a:r>
              <a:rPr lang="en-US" sz="1400"/>
              <a:t> Dùng cho trích xuất QCVN31 và sử dụng RFID, cảnh báo bằng còi</a:t>
            </a:r>
          </a:p>
          <a:p>
            <a:r>
              <a:rPr lang="en-US" sz="1400"/>
              <a:t>	</a:t>
            </a:r>
            <a:r>
              <a:rPr lang="en-US" sz="1400" b="1"/>
              <a:t>-</a:t>
            </a:r>
            <a:r>
              <a:rPr lang="en-US" sz="1400"/>
              <a:t> </a:t>
            </a:r>
            <a:r>
              <a:rPr lang="en-US" sz="1400" b="1"/>
              <a:t>RS232-1: VACC_HUB/115200 </a:t>
            </a:r>
            <a:r>
              <a:rPr lang="en-US" sz="1400"/>
              <a:t>dùng kết nối với hub (kết nối cảm biến nhiên liệu, nhiệt độ, RFID)</a:t>
            </a:r>
          </a:p>
        </p:txBody>
      </p:sp>
      <p:sp>
        <p:nvSpPr>
          <p:cNvPr id="7" name="Rectangle 6">
            <a:extLst>
              <a:ext uri="{FF2B5EF4-FFF2-40B4-BE49-F238E27FC236}">
                <a16:creationId xmlns:a16="http://schemas.microsoft.com/office/drawing/2014/main" id="{20A038BE-6B5F-442C-AD09-B7E3B8436AD2}"/>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pic>
        <p:nvPicPr>
          <p:cNvPr id="3" name="Picture 2">
            <a:extLst>
              <a:ext uri="{FF2B5EF4-FFF2-40B4-BE49-F238E27FC236}">
                <a16:creationId xmlns:a16="http://schemas.microsoft.com/office/drawing/2014/main" id="{96886818-F3D4-2117-A427-85603778F7D2}"/>
              </a:ext>
            </a:extLst>
          </p:cNvPr>
          <p:cNvPicPr>
            <a:picLocks noChangeAspect="1"/>
          </p:cNvPicPr>
          <p:nvPr/>
        </p:nvPicPr>
        <p:blipFill>
          <a:blip r:embed="rId2"/>
          <a:stretch>
            <a:fillRect/>
          </a:stretch>
        </p:blipFill>
        <p:spPr>
          <a:xfrm>
            <a:off x="0" y="3833768"/>
            <a:ext cx="7285648" cy="3024231"/>
          </a:xfrm>
          <a:prstGeom prst="rect">
            <a:avLst/>
          </a:prstGeom>
        </p:spPr>
      </p:pic>
    </p:spTree>
    <p:extLst>
      <p:ext uri="{BB962C8B-B14F-4D97-AF65-F5344CB8AC3E}">
        <p14:creationId xmlns:p14="http://schemas.microsoft.com/office/powerpoint/2010/main" val="34912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50F26-F4DD-437E-8AA0-D2D98ACA18FE}"/>
              </a:ext>
            </a:extLst>
          </p:cNvPr>
          <p:cNvPicPr>
            <a:picLocks noChangeAspect="1"/>
          </p:cNvPicPr>
          <p:nvPr/>
        </p:nvPicPr>
        <p:blipFill>
          <a:blip r:embed="rId2"/>
          <a:stretch>
            <a:fillRect/>
          </a:stretch>
        </p:blipFill>
        <p:spPr>
          <a:xfrm>
            <a:off x="0" y="3506598"/>
            <a:ext cx="6616038" cy="3349305"/>
          </a:xfrm>
          <a:prstGeom prst="rect">
            <a:avLst/>
          </a:prstGeom>
        </p:spPr>
      </p:pic>
      <p:sp>
        <p:nvSpPr>
          <p:cNvPr id="5" name="Rectangle 4">
            <a:extLst>
              <a:ext uri="{FF2B5EF4-FFF2-40B4-BE49-F238E27FC236}">
                <a16:creationId xmlns:a16="http://schemas.microsoft.com/office/drawing/2014/main" id="{C7D573DE-B308-41BB-9863-7C719F68988E}"/>
              </a:ext>
            </a:extLst>
          </p:cNvPr>
          <p:cNvSpPr/>
          <p:nvPr/>
        </p:nvSpPr>
        <p:spPr>
          <a:xfrm>
            <a:off x="0" y="369332"/>
            <a:ext cx="6096000" cy="1600438"/>
          </a:xfrm>
          <a:prstGeom prst="rect">
            <a:avLst/>
          </a:prstGeom>
        </p:spPr>
        <p:txBody>
          <a:bodyPr>
            <a:spAutoFit/>
          </a:bodyPr>
          <a:lstStyle/>
          <a:p>
            <a:pPr marL="285750" indent="-285750">
              <a:buFontTx/>
              <a:buChar char="-"/>
            </a:pPr>
            <a:r>
              <a:rPr lang="en-US" sz="1400" b="1"/>
              <a:t>Network</a:t>
            </a:r>
            <a:r>
              <a:rPr lang="en-US" sz="1400"/>
              <a:t>: Cài đặt mạng</a:t>
            </a:r>
            <a:br>
              <a:rPr lang="en-US" sz="1400"/>
            </a:br>
            <a:r>
              <a:rPr lang="en-US" sz="1400"/>
              <a:t>	- </a:t>
            </a:r>
            <a:r>
              <a:rPr lang="en-US" sz="1400" b="1"/>
              <a:t>Name</a:t>
            </a:r>
            <a:r>
              <a:rPr lang="en-US" sz="1400"/>
              <a:t>: </a:t>
            </a:r>
            <a:br>
              <a:rPr lang="en-US" sz="1400"/>
            </a:br>
            <a:r>
              <a:rPr lang="en-US" sz="1400"/>
              <a:t>	- </a:t>
            </a:r>
            <a:r>
              <a:rPr lang="en-US" sz="1400" b="1"/>
              <a:t>Type</a:t>
            </a:r>
            <a:r>
              <a:rPr lang="en-US" sz="1400"/>
              <a:t>: </a:t>
            </a:r>
            <a:br>
              <a:rPr lang="en-US" sz="1400"/>
            </a:br>
            <a:r>
              <a:rPr lang="en-US" sz="1400"/>
              <a:t>	- </a:t>
            </a:r>
            <a:r>
              <a:rPr lang="en-US" sz="1400" b="1"/>
              <a:t>Sub Type</a:t>
            </a:r>
            <a:r>
              <a:rPr lang="en-US" sz="1400"/>
              <a:t>: </a:t>
            </a:r>
            <a:br>
              <a:rPr lang="en-US" sz="1400"/>
            </a:br>
            <a:r>
              <a:rPr lang="en-US" sz="1400"/>
              <a:t>	- </a:t>
            </a:r>
            <a:r>
              <a:rPr lang="en-US" sz="1400" b="1"/>
              <a:t>IP: </a:t>
            </a:r>
            <a:r>
              <a:rPr lang="en-US" sz="1400"/>
              <a:t>192.168.1.100</a:t>
            </a:r>
            <a:br>
              <a:rPr lang="en-US" sz="1400" b="1"/>
            </a:br>
            <a:r>
              <a:rPr lang="en-US" sz="1400" b="1"/>
              <a:t>	</a:t>
            </a:r>
            <a:r>
              <a:rPr lang="en-US" sz="1400"/>
              <a:t>-</a:t>
            </a:r>
            <a:r>
              <a:rPr lang="en-US" sz="1400" b="1"/>
              <a:t> Port</a:t>
            </a:r>
            <a:r>
              <a:rPr lang="en-US" sz="1400"/>
              <a:t>: 9006 (sử dụng cho kết nối mạng với máy tính qua cáp IPC)</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sp>
        <p:nvSpPr>
          <p:cNvPr id="7" name="Rectangle 6">
            <a:extLst>
              <a:ext uri="{FF2B5EF4-FFF2-40B4-BE49-F238E27FC236}">
                <a16:creationId xmlns:a16="http://schemas.microsoft.com/office/drawing/2014/main" id="{C195B4D6-735B-4E8D-BF65-923FE0AA0A4C}"/>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8" name="Rectangle 7">
            <a:extLst>
              <a:ext uri="{FF2B5EF4-FFF2-40B4-BE49-F238E27FC236}">
                <a16:creationId xmlns:a16="http://schemas.microsoft.com/office/drawing/2014/main" id="{574620C0-70A4-46EA-9EB2-077722848142}"/>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301199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672778-363C-425A-9D5B-1E1E746BD5EC}"/>
              </a:ext>
            </a:extLst>
          </p:cNvPr>
          <p:cNvSpPr/>
          <p:nvPr/>
        </p:nvSpPr>
        <p:spPr>
          <a:xfrm>
            <a:off x="0" y="369332"/>
            <a:ext cx="8113222" cy="2462213"/>
          </a:xfrm>
          <a:prstGeom prst="rect">
            <a:avLst/>
          </a:prstGeom>
        </p:spPr>
        <p:txBody>
          <a:bodyPr wrap="square">
            <a:spAutoFit/>
          </a:bodyPr>
          <a:lstStyle/>
          <a:p>
            <a:pPr marL="285750" indent="-285750">
              <a:buFontTx/>
              <a:buChar char="-"/>
            </a:pPr>
            <a:r>
              <a:rPr lang="en-US" sz="1400" b="1"/>
              <a:t>Speed</a:t>
            </a:r>
            <a:r>
              <a:rPr lang="en-US" sz="1400"/>
              <a:t>: Tốc độ</a:t>
            </a:r>
            <a:br>
              <a:rPr lang="en-US" sz="1400"/>
            </a:br>
            <a:r>
              <a:rPr lang="en-US" sz="1400"/>
              <a:t>	- </a:t>
            </a:r>
            <a:r>
              <a:rPr lang="en-US" sz="1400" b="1"/>
              <a:t>Unit</a:t>
            </a:r>
            <a:r>
              <a:rPr lang="en-US" sz="1400"/>
              <a:t>: Đ</a:t>
            </a:r>
            <a:r>
              <a:rPr lang="vi-VN" sz="1400"/>
              <a:t>ơ</a:t>
            </a:r>
            <a:r>
              <a:rPr lang="en-US" sz="1400"/>
              <a:t>n vị đo (KM/H)</a:t>
            </a:r>
            <a:br>
              <a:rPr lang="en-US" sz="1400"/>
            </a:br>
            <a:r>
              <a:rPr lang="en-US" sz="1400"/>
              <a:t>	- </a:t>
            </a:r>
            <a:r>
              <a:rPr lang="en-US" sz="1400" b="1"/>
              <a:t>Source</a:t>
            </a:r>
            <a:r>
              <a:rPr lang="en-US" sz="1400"/>
              <a:t>: Nguồn </a:t>
            </a:r>
            <a:br>
              <a:rPr lang="en-US" sz="1400"/>
            </a:br>
            <a:r>
              <a:rPr lang="en-US" sz="1400"/>
              <a:t>		- </a:t>
            </a:r>
            <a:r>
              <a:rPr lang="en-US" sz="1400" b="1"/>
              <a:t>Satellite</a:t>
            </a:r>
            <a:r>
              <a:rPr lang="en-US" sz="1400"/>
              <a:t>: Vệ tinh</a:t>
            </a:r>
            <a:br>
              <a:rPr lang="en-US" sz="1400"/>
            </a:br>
            <a:r>
              <a:rPr lang="en-US" sz="1400"/>
              <a:t>		- </a:t>
            </a:r>
            <a:r>
              <a:rPr lang="en-US" sz="1400" b="1"/>
              <a:t>Pulse</a:t>
            </a:r>
            <a:r>
              <a:rPr lang="en-US" sz="1400"/>
              <a:t>: Xung</a:t>
            </a:r>
            <a:br>
              <a:rPr lang="en-US" sz="1400"/>
            </a:br>
            <a:r>
              <a:rPr lang="en-US" sz="1400"/>
              <a:t>			- </a:t>
            </a:r>
            <a:r>
              <a:rPr lang="en-US" sz="1400" b="1"/>
              <a:t>Calibration Mode</a:t>
            </a:r>
            <a:r>
              <a:rPr lang="en-US" sz="1400"/>
              <a:t>: Chế độ hiệu chuẩn</a:t>
            </a:r>
            <a:br>
              <a:rPr lang="en-US" sz="1400"/>
            </a:br>
            <a:r>
              <a:rPr lang="en-US" sz="1400"/>
              <a:t>				- </a:t>
            </a:r>
            <a:r>
              <a:rPr lang="en-US" sz="1400" b="1"/>
              <a:t>Automatic Correct</a:t>
            </a:r>
            <a:r>
              <a:rPr lang="en-US" sz="1400"/>
              <a:t>: Chế độ tự động</a:t>
            </a:r>
            <a:br>
              <a:rPr lang="en-US" sz="1400"/>
            </a:br>
            <a:r>
              <a:rPr lang="en-US" sz="1400"/>
              <a:t>				- </a:t>
            </a:r>
            <a:r>
              <a:rPr lang="en-US" sz="1400" b="1"/>
              <a:t>Input Manually</a:t>
            </a:r>
            <a:r>
              <a:rPr lang="en-US" sz="1400"/>
              <a:t>: Nhập thủ công</a:t>
            </a:r>
            <a:br>
              <a:rPr lang="en-US" sz="1400"/>
            </a:br>
            <a:r>
              <a:rPr lang="en-US" sz="1400"/>
              <a:t>		- </a:t>
            </a:r>
            <a:r>
              <a:rPr lang="en-US" sz="1400" b="1"/>
              <a:t>Mix</a:t>
            </a:r>
            <a:r>
              <a:rPr lang="en-US" sz="1400"/>
              <a:t>:</a:t>
            </a:r>
            <a:br>
              <a:rPr lang="en-US" sz="1400"/>
            </a:br>
            <a:r>
              <a:rPr lang="en-US" sz="1400"/>
              <a:t>		- </a:t>
            </a:r>
            <a:r>
              <a:rPr lang="en-US" sz="1400" b="1"/>
              <a:t>OBD</a:t>
            </a:r>
            <a:r>
              <a:rPr lang="en-US" sz="1400"/>
              <a:t>: </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5" name="Picture 4">
            <a:extLst>
              <a:ext uri="{FF2B5EF4-FFF2-40B4-BE49-F238E27FC236}">
                <a16:creationId xmlns:a16="http://schemas.microsoft.com/office/drawing/2014/main" id="{A081EDFC-062B-4316-9E73-DB646B68A1E8}"/>
              </a:ext>
            </a:extLst>
          </p:cNvPr>
          <p:cNvPicPr>
            <a:picLocks noChangeAspect="1"/>
          </p:cNvPicPr>
          <p:nvPr/>
        </p:nvPicPr>
        <p:blipFill>
          <a:blip r:embed="rId2"/>
          <a:stretch>
            <a:fillRect/>
          </a:stretch>
        </p:blipFill>
        <p:spPr>
          <a:xfrm>
            <a:off x="0" y="4068660"/>
            <a:ext cx="6732164" cy="2789339"/>
          </a:xfrm>
          <a:prstGeom prst="rect">
            <a:avLst/>
          </a:prstGeom>
        </p:spPr>
      </p:pic>
      <p:sp>
        <p:nvSpPr>
          <p:cNvPr id="7" name="Rectangle 6">
            <a:extLst>
              <a:ext uri="{FF2B5EF4-FFF2-40B4-BE49-F238E27FC236}">
                <a16:creationId xmlns:a16="http://schemas.microsoft.com/office/drawing/2014/main" id="{C8E83851-5AF5-49AE-B360-2A478D611641}"/>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8" name="Rectangle 7">
            <a:extLst>
              <a:ext uri="{FF2B5EF4-FFF2-40B4-BE49-F238E27FC236}">
                <a16:creationId xmlns:a16="http://schemas.microsoft.com/office/drawing/2014/main" id="{EE642876-2287-4FD8-A3FB-00FCAD408855}"/>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625684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BB46CB-F88C-498D-A461-567F48D085F8}"/>
              </a:ext>
            </a:extLst>
          </p:cNvPr>
          <p:cNvSpPr/>
          <p:nvPr/>
        </p:nvSpPr>
        <p:spPr>
          <a:xfrm>
            <a:off x="0" y="369332"/>
            <a:ext cx="5914239" cy="1815882"/>
          </a:xfrm>
          <a:prstGeom prst="rect">
            <a:avLst/>
          </a:prstGeom>
        </p:spPr>
        <p:txBody>
          <a:bodyPr wrap="square">
            <a:spAutoFit/>
          </a:bodyPr>
          <a:lstStyle/>
          <a:p>
            <a:pPr marL="285750" indent="-285750">
              <a:buFontTx/>
              <a:buChar char="-"/>
            </a:pPr>
            <a:r>
              <a:rPr lang="en-US" sz="1400" b="1"/>
              <a:t>Location</a:t>
            </a:r>
            <a:r>
              <a:rPr lang="en-US" sz="1400"/>
              <a:t>: Vị trí</a:t>
            </a:r>
            <a:br>
              <a:rPr lang="en-US" sz="1400"/>
            </a:br>
            <a:r>
              <a:rPr lang="en-US" sz="1400"/>
              <a:t>	- </a:t>
            </a:r>
            <a:r>
              <a:rPr lang="en-US" sz="1400" b="1"/>
              <a:t>Navigation Mode</a:t>
            </a:r>
            <a:r>
              <a:rPr lang="en-US" sz="1400"/>
              <a:t>: Chế độ điều h</a:t>
            </a:r>
            <a:r>
              <a:rPr lang="vi-VN" sz="1400"/>
              <a:t>ư</a:t>
            </a:r>
            <a:r>
              <a:rPr lang="en-US" sz="1400"/>
              <a:t>ớng (GPS)</a:t>
            </a:r>
            <a:br>
              <a:rPr lang="en-US" sz="1400"/>
            </a:br>
            <a:r>
              <a:rPr lang="en-US" sz="1400"/>
              <a:t>	- </a:t>
            </a:r>
            <a:r>
              <a:rPr lang="en-US" sz="1400" b="1"/>
              <a:t>Constant Upload Mode</a:t>
            </a:r>
            <a:r>
              <a:rPr lang="en-US" sz="1400"/>
              <a:t>: Chế độ tải lên liên tục</a:t>
            </a:r>
            <a:br>
              <a:rPr lang="en-US" sz="1400"/>
            </a:br>
            <a:r>
              <a:rPr lang="en-US" sz="1400"/>
              <a:t>		- </a:t>
            </a:r>
            <a:r>
              <a:rPr lang="en-US" sz="1400" b="1"/>
              <a:t>Timing</a:t>
            </a:r>
            <a:r>
              <a:rPr lang="en-US" sz="1400"/>
              <a:t>: Khoảng thời gian (5 ~ 3600 giây)</a:t>
            </a:r>
            <a:br>
              <a:rPr lang="en-US" sz="1400"/>
            </a:br>
            <a:r>
              <a:rPr lang="en-US" sz="1400"/>
              <a:t>		- </a:t>
            </a:r>
            <a:r>
              <a:rPr lang="en-US" sz="1400" b="1"/>
              <a:t>Distance</a:t>
            </a:r>
            <a:r>
              <a:rPr lang="en-US" sz="1400"/>
              <a:t>: Khoảng cách (0.1 ~ 10 KM)</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a:p>
            <a:br>
              <a:rPr lang="en-US" sz="1400"/>
            </a:br>
            <a:r>
              <a:rPr lang="en-US" sz="1400"/>
              <a:t>	</a:t>
            </a:r>
          </a:p>
        </p:txBody>
      </p:sp>
      <p:sp>
        <p:nvSpPr>
          <p:cNvPr id="7" name="Rectangle 6">
            <a:extLst>
              <a:ext uri="{FF2B5EF4-FFF2-40B4-BE49-F238E27FC236}">
                <a16:creationId xmlns:a16="http://schemas.microsoft.com/office/drawing/2014/main" id="{6B245FBB-57A1-49C8-BCFA-BC1F7A7F4CEA}"/>
              </a:ext>
            </a:extLst>
          </p:cNvPr>
          <p:cNvSpPr/>
          <p:nvPr/>
        </p:nvSpPr>
        <p:spPr>
          <a:xfrm>
            <a:off x="6061532" y="3154260"/>
            <a:ext cx="6130468" cy="3323987"/>
          </a:xfrm>
          <a:prstGeom prst="rect">
            <a:avLst/>
          </a:prstGeom>
        </p:spPr>
        <p:txBody>
          <a:bodyPr wrap="square">
            <a:spAutoFit/>
          </a:bodyPr>
          <a:lstStyle/>
          <a:p>
            <a:pPr marL="285750" indent="-285750">
              <a:buFontTx/>
              <a:buChar char="-"/>
            </a:pPr>
            <a:r>
              <a:rPr lang="en-US" sz="1400" b="1"/>
              <a:t>Variable Upload Mode</a:t>
            </a:r>
            <a:r>
              <a:rPr lang="en-US" sz="1400"/>
              <a:t>: Chế độ tải lên có thể thay đổi</a:t>
            </a:r>
            <a:br>
              <a:rPr lang="en-US" sz="1400"/>
            </a:br>
            <a:r>
              <a:rPr lang="en-US" sz="1400"/>
              <a:t>	- </a:t>
            </a:r>
            <a:r>
              <a:rPr lang="en-US" sz="1400" b="1"/>
              <a:t>Moving Start</a:t>
            </a:r>
            <a:r>
              <a:rPr lang="en-US" sz="1400"/>
              <a:t>: Di chuyển bắt đầu</a:t>
            </a:r>
            <a:br>
              <a:rPr lang="en-US" sz="1400"/>
            </a:br>
            <a:r>
              <a:rPr lang="en-US" sz="1400"/>
              <a:t>		- </a:t>
            </a:r>
            <a:r>
              <a:rPr lang="en-US" sz="1400" b="1"/>
              <a:t>Speed</a:t>
            </a:r>
            <a:r>
              <a:rPr lang="en-US" sz="1400"/>
              <a:t>: Tốc độ lớn hơn hoặc bằng (10 ~ 100 Km/h)</a:t>
            </a:r>
            <a:br>
              <a:rPr lang="en-US" sz="1400"/>
            </a:br>
            <a:r>
              <a:rPr lang="en-US" sz="1400"/>
              <a:t>		- </a:t>
            </a:r>
            <a:r>
              <a:rPr lang="en-US" sz="1400" b="1"/>
              <a:t>Duration Time</a:t>
            </a:r>
            <a:r>
              <a:rPr lang="en-US" sz="1400"/>
              <a:t>: Thời gian (5 ~ 600 giây)</a:t>
            </a:r>
            <a:br>
              <a:rPr lang="en-US" sz="1400"/>
            </a:br>
            <a:r>
              <a:rPr lang="en-US" sz="1400"/>
              <a:t>	+ </a:t>
            </a:r>
            <a:r>
              <a:rPr lang="en-US" sz="1400" b="1"/>
              <a:t>Timing</a:t>
            </a:r>
            <a:r>
              <a:rPr lang="en-US" sz="1400"/>
              <a:t>: Thời gian</a:t>
            </a:r>
            <a:br>
              <a:rPr lang="en-US" sz="1400"/>
            </a:br>
            <a:r>
              <a:rPr lang="en-US" sz="1400"/>
              <a:t>	- </a:t>
            </a:r>
            <a:r>
              <a:rPr lang="en-US" sz="1400" b="1"/>
              <a:t>Interval Time</a:t>
            </a:r>
            <a:r>
              <a:rPr lang="en-US" sz="1400"/>
              <a:t>: Khoảng thời gian bắt đầu di chuyển (5 ~ 3600 giây)</a:t>
            </a:r>
            <a:br>
              <a:rPr lang="en-US" sz="1400"/>
            </a:br>
            <a:r>
              <a:rPr lang="en-US" sz="1400"/>
              <a:t>	+ </a:t>
            </a:r>
            <a:r>
              <a:rPr lang="en-US" sz="1400" b="1"/>
              <a:t>Interval Distance: </a:t>
            </a:r>
            <a:r>
              <a:rPr lang="en-US" sz="1400"/>
              <a:t>Khoảng cách bắt đầu di chuyển (0.1 ~ 100 km)</a:t>
            </a:r>
            <a:br>
              <a:rPr lang="en-US" sz="1400"/>
            </a:br>
            <a:r>
              <a:rPr lang="en-US" sz="1400"/>
              <a:t>	- </a:t>
            </a:r>
            <a:r>
              <a:rPr lang="en-US" sz="1400" b="1"/>
              <a:t>Moving Stop</a:t>
            </a:r>
            <a:r>
              <a:rPr lang="en-US" sz="1400"/>
              <a:t>: Điểm dừng di chuyển</a:t>
            </a:r>
            <a:br>
              <a:rPr lang="en-US" sz="1400"/>
            </a:br>
            <a:r>
              <a:rPr lang="en-US" sz="1400"/>
              <a:t>		- </a:t>
            </a:r>
            <a:r>
              <a:rPr lang="en-US" sz="1400" b="1"/>
              <a:t>Speed: </a:t>
            </a:r>
            <a:r>
              <a:rPr lang="en-US" sz="1400"/>
              <a:t>Tốc độ nhỏ h</a:t>
            </a:r>
            <a:r>
              <a:rPr lang="vi-VN" sz="1400"/>
              <a:t>ơ</a:t>
            </a:r>
            <a:r>
              <a:rPr lang="en-US" sz="1400"/>
              <a:t>n ( 10 ~ 100 Km/h)</a:t>
            </a:r>
            <a:br>
              <a:rPr lang="en-US" sz="1400"/>
            </a:br>
            <a:r>
              <a:rPr lang="en-US" sz="1400"/>
              <a:t>		- </a:t>
            </a:r>
            <a:r>
              <a:rPr lang="en-US" sz="1400" b="1"/>
              <a:t>Duration Time: </a:t>
            </a:r>
            <a:r>
              <a:rPr lang="en-US" sz="1400"/>
              <a:t>Thời gian ( 5 ~ 600 giây)</a:t>
            </a:r>
            <a:br>
              <a:rPr lang="en-US" sz="1400"/>
            </a:br>
            <a:r>
              <a:rPr lang="en-US" sz="1400"/>
              <a:t>	+ </a:t>
            </a:r>
            <a:r>
              <a:rPr lang="en-US" sz="1400" b="1"/>
              <a:t>Timing</a:t>
            </a:r>
            <a:r>
              <a:rPr lang="en-US" sz="1400"/>
              <a:t>: Thời gian</a:t>
            </a:r>
            <a:br>
              <a:rPr lang="en-US" sz="1400"/>
            </a:br>
            <a:r>
              <a:rPr lang="en-US" sz="1400"/>
              <a:t>		- </a:t>
            </a:r>
            <a:r>
              <a:rPr lang="en-US" sz="1400" b="1"/>
              <a:t>Interval Time: </a:t>
            </a:r>
            <a:r>
              <a:rPr lang="en-US" sz="1400"/>
              <a:t>Khoảng thời gian (5 ~ 3600 giây)</a:t>
            </a:r>
            <a:br>
              <a:rPr lang="en-US" sz="1400"/>
            </a:br>
            <a:r>
              <a:rPr lang="en-US" sz="1400"/>
              <a:t>- </a:t>
            </a:r>
            <a:r>
              <a:rPr lang="en-US" sz="1400" b="1"/>
              <a:t>GPS Heading Change</a:t>
            </a:r>
            <a:r>
              <a:rPr lang="en-US" sz="1400"/>
              <a:t>: Thay đổi gói tin cập nhật GPS mới</a:t>
            </a:r>
            <a:br>
              <a:rPr lang="en-US" sz="1400"/>
            </a:br>
            <a:r>
              <a:rPr lang="en-US" sz="1400"/>
              <a:t>		- </a:t>
            </a:r>
            <a:r>
              <a:rPr lang="en-US" sz="1400" b="1"/>
              <a:t>Deviation Angle</a:t>
            </a:r>
            <a:r>
              <a:rPr lang="en-US" sz="1400"/>
              <a:t>: Góc lệch (10 ~90 độ)</a:t>
            </a:r>
            <a:br>
              <a:rPr lang="en-US" sz="1400"/>
            </a:br>
            <a:r>
              <a:rPr lang="en-US" sz="1400"/>
              <a:t>		- </a:t>
            </a:r>
            <a:r>
              <a:rPr lang="en-US" sz="1400" b="1"/>
              <a:t>Duration Time</a:t>
            </a:r>
            <a:r>
              <a:rPr lang="en-US" sz="1400"/>
              <a:t>: Thời gian (1 ~ 10Giây)</a:t>
            </a:r>
          </a:p>
        </p:txBody>
      </p:sp>
      <p:pic>
        <p:nvPicPr>
          <p:cNvPr id="8" name="Picture 7">
            <a:extLst>
              <a:ext uri="{FF2B5EF4-FFF2-40B4-BE49-F238E27FC236}">
                <a16:creationId xmlns:a16="http://schemas.microsoft.com/office/drawing/2014/main" id="{37E436F9-4C9D-4DF2-B618-BF5208FE0965}"/>
              </a:ext>
            </a:extLst>
          </p:cNvPr>
          <p:cNvPicPr>
            <a:picLocks noChangeAspect="1"/>
          </p:cNvPicPr>
          <p:nvPr/>
        </p:nvPicPr>
        <p:blipFill>
          <a:blip r:embed="rId2"/>
          <a:stretch>
            <a:fillRect/>
          </a:stretch>
        </p:blipFill>
        <p:spPr>
          <a:xfrm>
            <a:off x="0" y="3154260"/>
            <a:ext cx="6061532" cy="3703739"/>
          </a:xfrm>
          <a:prstGeom prst="rect">
            <a:avLst/>
          </a:prstGeom>
        </p:spPr>
      </p:pic>
      <p:sp>
        <p:nvSpPr>
          <p:cNvPr id="9" name="Rectangle 8">
            <a:extLst>
              <a:ext uri="{FF2B5EF4-FFF2-40B4-BE49-F238E27FC236}">
                <a16:creationId xmlns:a16="http://schemas.microsoft.com/office/drawing/2014/main" id="{BD9744FE-7214-4C36-8DD0-432ED5F7CF66}"/>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10" name="Rectangle 9">
            <a:extLst>
              <a:ext uri="{FF2B5EF4-FFF2-40B4-BE49-F238E27FC236}">
                <a16:creationId xmlns:a16="http://schemas.microsoft.com/office/drawing/2014/main" id="{418CB341-3D62-41DF-BB23-2379CD379FEA}"/>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95143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FEB57-F71A-4C3B-972D-ED15602DCC9B}"/>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
        <p:nvSpPr>
          <p:cNvPr id="5" name="Rectangle 4">
            <a:extLst>
              <a:ext uri="{FF2B5EF4-FFF2-40B4-BE49-F238E27FC236}">
                <a16:creationId xmlns:a16="http://schemas.microsoft.com/office/drawing/2014/main" id="{5FBEC5AE-8D85-4A89-AA76-64202D80041A}"/>
              </a:ext>
            </a:extLst>
          </p:cNvPr>
          <p:cNvSpPr/>
          <p:nvPr/>
        </p:nvSpPr>
        <p:spPr>
          <a:xfrm>
            <a:off x="0" y="369332"/>
            <a:ext cx="5838738" cy="1384995"/>
          </a:xfrm>
          <a:prstGeom prst="rect">
            <a:avLst/>
          </a:prstGeom>
        </p:spPr>
        <p:txBody>
          <a:bodyPr wrap="square">
            <a:spAutoFit/>
          </a:bodyPr>
          <a:lstStyle/>
          <a:p>
            <a:pPr marL="285750" indent="-285750">
              <a:buFontTx/>
              <a:buChar char="-"/>
            </a:pPr>
            <a:r>
              <a:rPr lang="en-US" sz="1400" b="1"/>
              <a:t>Mileage</a:t>
            </a:r>
            <a:r>
              <a:rPr lang="en-US" sz="1400"/>
              <a:t>: Số dặm</a:t>
            </a:r>
            <a:br>
              <a:rPr lang="en-US" sz="1400"/>
            </a:br>
            <a:r>
              <a:rPr lang="en-US" sz="1400"/>
              <a:t>	- </a:t>
            </a:r>
            <a:r>
              <a:rPr lang="en-US" sz="1400" b="1"/>
              <a:t>Total</a:t>
            </a:r>
            <a:r>
              <a:rPr lang="en-US" sz="1400"/>
              <a:t>: Tổng</a:t>
            </a:r>
            <a:br>
              <a:rPr lang="en-US" sz="1400"/>
            </a:br>
            <a:r>
              <a:rPr lang="en-US" sz="1400"/>
              <a:t>	- </a:t>
            </a:r>
            <a:r>
              <a:rPr lang="en-US" sz="1400" b="1"/>
              <a:t>Base value</a:t>
            </a:r>
            <a:r>
              <a:rPr lang="en-US" sz="1400"/>
              <a:t>: Giá trị c</a:t>
            </a:r>
            <a:r>
              <a:rPr lang="vi-VN" sz="1400"/>
              <a:t>ơ</a:t>
            </a:r>
            <a:r>
              <a:rPr lang="en-US" sz="1400"/>
              <a:t> sở</a:t>
            </a:r>
            <a:br>
              <a:rPr lang="en-US" sz="1400"/>
            </a:br>
            <a:r>
              <a:rPr lang="en-US" sz="1400"/>
              <a:t>	- </a:t>
            </a:r>
            <a:r>
              <a:rPr lang="en-US" sz="1400" b="1"/>
              <a:t>Operation</a:t>
            </a:r>
            <a:r>
              <a:rPr lang="en-US" sz="1400"/>
              <a:t>: Hoạt động</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a:p>
            <a:endParaRPr lang="en-US" sz="1400"/>
          </a:p>
        </p:txBody>
      </p:sp>
      <p:pic>
        <p:nvPicPr>
          <p:cNvPr id="6" name="Picture 5">
            <a:extLst>
              <a:ext uri="{FF2B5EF4-FFF2-40B4-BE49-F238E27FC236}">
                <a16:creationId xmlns:a16="http://schemas.microsoft.com/office/drawing/2014/main" id="{150072CB-D46F-434A-A709-9DA38E36633E}"/>
              </a:ext>
            </a:extLst>
          </p:cNvPr>
          <p:cNvPicPr>
            <a:picLocks noChangeAspect="1"/>
          </p:cNvPicPr>
          <p:nvPr/>
        </p:nvPicPr>
        <p:blipFill>
          <a:blip r:embed="rId2"/>
          <a:stretch>
            <a:fillRect/>
          </a:stretch>
        </p:blipFill>
        <p:spPr>
          <a:xfrm>
            <a:off x="0" y="3590488"/>
            <a:ext cx="7021326" cy="3267512"/>
          </a:xfrm>
          <a:prstGeom prst="rect">
            <a:avLst/>
          </a:prstGeom>
        </p:spPr>
      </p:pic>
      <p:sp>
        <p:nvSpPr>
          <p:cNvPr id="7" name="Rectangle 6">
            <a:extLst>
              <a:ext uri="{FF2B5EF4-FFF2-40B4-BE49-F238E27FC236}">
                <a16:creationId xmlns:a16="http://schemas.microsoft.com/office/drawing/2014/main" id="{F8EB191A-BCF5-4FB4-85B3-4D101B3BF6E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Tree>
    <p:extLst>
      <p:ext uri="{BB962C8B-B14F-4D97-AF65-F5344CB8AC3E}">
        <p14:creationId xmlns:p14="http://schemas.microsoft.com/office/powerpoint/2010/main" val="429239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D963B3-D7ED-4937-B568-D6A6D388594F}"/>
              </a:ext>
            </a:extLst>
          </p:cNvPr>
          <p:cNvPicPr>
            <a:picLocks noChangeAspect="1"/>
          </p:cNvPicPr>
          <p:nvPr/>
        </p:nvPicPr>
        <p:blipFill>
          <a:blip r:embed="rId2"/>
          <a:stretch>
            <a:fillRect/>
          </a:stretch>
        </p:blipFill>
        <p:spPr>
          <a:xfrm>
            <a:off x="5914239" y="369332"/>
            <a:ext cx="6277761" cy="3091343"/>
          </a:xfrm>
          <a:prstGeom prst="rect">
            <a:avLst/>
          </a:prstGeom>
        </p:spPr>
      </p:pic>
      <p:sp>
        <p:nvSpPr>
          <p:cNvPr id="5" name="Rectangle 4">
            <a:extLst>
              <a:ext uri="{FF2B5EF4-FFF2-40B4-BE49-F238E27FC236}">
                <a16:creationId xmlns:a16="http://schemas.microsoft.com/office/drawing/2014/main" id="{EF1D0BF1-58AB-49A7-9886-18E41B19D6AD}"/>
              </a:ext>
            </a:extLst>
          </p:cNvPr>
          <p:cNvSpPr/>
          <p:nvPr/>
        </p:nvSpPr>
        <p:spPr>
          <a:xfrm>
            <a:off x="0" y="0"/>
            <a:ext cx="3095527" cy="369332"/>
          </a:xfrm>
          <a:prstGeom prst="rect">
            <a:avLst/>
          </a:prstGeom>
        </p:spPr>
        <p:txBody>
          <a:bodyPr wrap="none">
            <a:spAutoFit/>
          </a:bodyPr>
          <a:lstStyle/>
          <a:p>
            <a:r>
              <a:rPr lang="en-US">
                <a:solidFill>
                  <a:srgbClr val="00B050"/>
                </a:solidFill>
              </a:rPr>
              <a:t>Snap Setting: Cài đặt chụp ảnh </a:t>
            </a:r>
          </a:p>
        </p:txBody>
      </p:sp>
      <p:sp>
        <p:nvSpPr>
          <p:cNvPr id="6" name="Rectangle 5">
            <a:extLst>
              <a:ext uri="{FF2B5EF4-FFF2-40B4-BE49-F238E27FC236}">
                <a16:creationId xmlns:a16="http://schemas.microsoft.com/office/drawing/2014/main" id="{42F60D9B-7AF0-47D9-85E5-F74C5F0E681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7" name="Rectangle 6">
            <a:extLst>
              <a:ext uri="{FF2B5EF4-FFF2-40B4-BE49-F238E27FC236}">
                <a16:creationId xmlns:a16="http://schemas.microsoft.com/office/drawing/2014/main" id="{2AEC9D4C-F025-41A0-AA18-E7722DD81C3F}"/>
              </a:ext>
            </a:extLst>
          </p:cNvPr>
          <p:cNvSpPr/>
          <p:nvPr/>
        </p:nvSpPr>
        <p:spPr>
          <a:xfrm>
            <a:off x="0" y="369332"/>
            <a:ext cx="5914239" cy="2246769"/>
          </a:xfrm>
          <a:prstGeom prst="rect">
            <a:avLst/>
          </a:prstGeom>
        </p:spPr>
        <p:txBody>
          <a:bodyPr wrap="square">
            <a:spAutoFit/>
          </a:bodyPr>
          <a:lstStyle/>
          <a:p>
            <a:r>
              <a:rPr lang="en-US" sz="1400"/>
              <a:t>- </a:t>
            </a:r>
            <a:r>
              <a:rPr lang="en-US" sz="1400" b="1"/>
              <a:t>Time Snap</a:t>
            </a:r>
            <a:r>
              <a:rPr lang="en-US" sz="1400"/>
              <a:t>: Thời gian chụp ảnh</a:t>
            </a:r>
            <a:br>
              <a:rPr lang="en-US" sz="1400"/>
            </a:br>
            <a:r>
              <a:rPr lang="en-US" sz="1400"/>
              <a:t>+ </a:t>
            </a:r>
            <a:r>
              <a:rPr lang="en-US" sz="1400" b="1"/>
              <a:t>Setup</a:t>
            </a:r>
            <a:r>
              <a:rPr lang="en-US" sz="1400"/>
              <a:t>: Thiết lập</a:t>
            </a:r>
            <a:br>
              <a:rPr lang="en-US" sz="1400"/>
            </a:br>
            <a:r>
              <a:rPr lang="en-US" sz="1400"/>
              <a:t>	- </a:t>
            </a:r>
            <a:r>
              <a:rPr lang="en-US" sz="1400" b="1"/>
              <a:t>Channel</a:t>
            </a:r>
            <a:r>
              <a:rPr lang="en-US" sz="1400"/>
              <a:t>: Kênh chụp</a:t>
            </a:r>
            <a:br>
              <a:rPr lang="en-US" sz="1400"/>
            </a:br>
            <a:r>
              <a:rPr lang="en-US" sz="1400"/>
              <a:t>	- </a:t>
            </a:r>
            <a:r>
              <a:rPr lang="en-US" sz="1400" b="1"/>
              <a:t>Snap Enable</a:t>
            </a:r>
            <a:r>
              <a:rPr lang="en-US" sz="1400"/>
              <a:t>: Kích hoạt chụp ảnh</a:t>
            </a:r>
            <a:br>
              <a:rPr lang="en-US" sz="1400"/>
            </a:br>
            <a:r>
              <a:rPr lang="en-US" sz="1400"/>
              <a:t>	- </a:t>
            </a:r>
            <a:r>
              <a:rPr lang="en-US" sz="1400" b="1"/>
              <a:t>Resolution</a:t>
            </a:r>
            <a:r>
              <a:rPr lang="en-US" sz="1400"/>
              <a:t>: Độ phân giải </a:t>
            </a:r>
            <a:br>
              <a:rPr lang="en-US" sz="1400"/>
            </a:br>
            <a:r>
              <a:rPr lang="en-US" sz="1400"/>
              <a:t>		- CIF/ WCIF/ HD1/ WHD1/D1/WD1/720P/960P/ 1080P</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Upload Type</a:t>
            </a:r>
            <a:r>
              <a:rPr lang="en-US" sz="1400"/>
              <a:t>: Loại tải lên (</a:t>
            </a:r>
            <a:r>
              <a:rPr lang="en-US" sz="1400" b="1"/>
              <a:t>Setup =&gt; FTP</a:t>
            </a:r>
            <a:r>
              <a:rPr lang="en-US" sz="1400"/>
              <a:t>)</a:t>
            </a:r>
            <a:br>
              <a:rPr lang="en-US" sz="1400"/>
            </a:br>
            <a:r>
              <a:rPr lang="en-US" sz="1400"/>
              <a:t>	- </a:t>
            </a:r>
            <a:r>
              <a:rPr lang="en-US" sz="1400" b="1"/>
              <a:t>Snap Numbers </a:t>
            </a:r>
            <a:r>
              <a:rPr lang="en-US" sz="1400"/>
              <a:t>(1-3)Pcs: Số ảnh</a:t>
            </a:r>
            <a:br>
              <a:rPr lang="en-US" sz="1400"/>
            </a:br>
            <a:r>
              <a:rPr lang="en-US" sz="1400"/>
              <a:t>	- </a:t>
            </a:r>
            <a:r>
              <a:rPr lang="en-US" sz="1400" b="1"/>
              <a:t>Interval</a:t>
            </a:r>
            <a:r>
              <a:rPr lang="en-US" sz="1400"/>
              <a:t> (5~7200) Second: Khoảng thời gian chụp (giây)</a:t>
            </a:r>
          </a:p>
        </p:txBody>
      </p:sp>
      <p:pic>
        <p:nvPicPr>
          <p:cNvPr id="9" name="Picture 8">
            <a:extLst>
              <a:ext uri="{FF2B5EF4-FFF2-40B4-BE49-F238E27FC236}">
                <a16:creationId xmlns:a16="http://schemas.microsoft.com/office/drawing/2014/main" id="{724C2B70-D21B-4705-956B-D89BC4329678}"/>
              </a:ext>
            </a:extLst>
          </p:cNvPr>
          <p:cNvPicPr>
            <a:picLocks noChangeAspect="1"/>
          </p:cNvPicPr>
          <p:nvPr/>
        </p:nvPicPr>
        <p:blipFill>
          <a:blip r:embed="rId3"/>
          <a:stretch>
            <a:fillRect/>
          </a:stretch>
        </p:blipFill>
        <p:spPr>
          <a:xfrm>
            <a:off x="1" y="3556932"/>
            <a:ext cx="6444942" cy="3301068"/>
          </a:xfrm>
          <a:prstGeom prst="rect">
            <a:avLst/>
          </a:prstGeom>
        </p:spPr>
      </p:pic>
    </p:spTree>
    <p:extLst>
      <p:ext uri="{BB962C8B-B14F-4D97-AF65-F5344CB8AC3E}">
        <p14:creationId xmlns:p14="http://schemas.microsoft.com/office/powerpoint/2010/main" val="53517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5D0CBD-FA96-439A-BC01-07AB19F0E0BB}"/>
              </a:ext>
            </a:extLst>
          </p:cNvPr>
          <p:cNvSpPr/>
          <p:nvPr/>
        </p:nvSpPr>
        <p:spPr>
          <a:xfrm>
            <a:off x="0" y="0"/>
            <a:ext cx="3095527" cy="369332"/>
          </a:xfrm>
          <a:prstGeom prst="rect">
            <a:avLst/>
          </a:prstGeom>
        </p:spPr>
        <p:txBody>
          <a:bodyPr wrap="none">
            <a:spAutoFit/>
          </a:bodyPr>
          <a:lstStyle/>
          <a:p>
            <a:r>
              <a:rPr lang="en-US">
                <a:solidFill>
                  <a:srgbClr val="00B050"/>
                </a:solidFill>
              </a:rPr>
              <a:t>Snap Setting: Cài đặt chụp ảnh </a:t>
            </a:r>
          </a:p>
        </p:txBody>
      </p:sp>
      <p:sp>
        <p:nvSpPr>
          <p:cNvPr id="7" name="Rectangle 6">
            <a:extLst>
              <a:ext uri="{FF2B5EF4-FFF2-40B4-BE49-F238E27FC236}">
                <a16:creationId xmlns:a16="http://schemas.microsoft.com/office/drawing/2014/main" id="{E50579A7-A0BF-42B9-8B6C-8A2CBF160BF9}"/>
              </a:ext>
            </a:extLst>
          </p:cNvPr>
          <p:cNvSpPr/>
          <p:nvPr/>
        </p:nvSpPr>
        <p:spPr>
          <a:xfrm>
            <a:off x="0" y="369332"/>
            <a:ext cx="5914239" cy="738664"/>
          </a:xfrm>
          <a:prstGeom prst="rect">
            <a:avLst/>
          </a:prstGeom>
        </p:spPr>
        <p:txBody>
          <a:bodyPr wrap="square">
            <a:spAutoFit/>
          </a:bodyPr>
          <a:lstStyle/>
          <a:p>
            <a:r>
              <a:rPr lang="en-US" sz="1400"/>
              <a:t>- </a:t>
            </a:r>
            <a:r>
              <a:rPr lang="en-US" sz="1400" b="1"/>
              <a:t>Trigger Snap: </a:t>
            </a:r>
            <a:r>
              <a:rPr lang="en-US" sz="1400"/>
              <a:t>Kích hoạt chụp ảnh</a:t>
            </a:r>
            <a:br>
              <a:rPr lang="en-US" sz="1400"/>
            </a:br>
            <a:r>
              <a:rPr lang="en-US" sz="1400"/>
              <a:t>	- </a:t>
            </a:r>
            <a:r>
              <a:rPr lang="en-US" sz="1400" b="1"/>
              <a:t>Alarm snap</a:t>
            </a:r>
            <a:r>
              <a:rPr lang="en-US" sz="1400"/>
              <a:t>: Cảnh báo chụp ảnh </a:t>
            </a:r>
            <a:br>
              <a:rPr lang="en-US" sz="1400"/>
            </a:br>
            <a:r>
              <a:rPr lang="en-US" sz="1400"/>
              <a:t>		- </a:t>
            </a:r>
            <a:r>
              <a:rPr lang="en-US" sz="1400" b="1"/>
              <a:t>Snap link</a:t>
            </a:r>
            <a:r>
              <a:rPr lang="en-US" sz="1400"/>
              <a:t>: Liên kết chụp ảnh</a:t>
            </a:r>
          </a:p>
        </p:txBody>
      </p:sp>
      <p:sp>
        <p:nvSpPr>
          <p:cNvPr id="8" name="Rectangle 7">
            <a:extLst>
              <a:ext uri="{FF2B5EF4-FFF2-40B4-BE49-F238E27FC236}">
                <a16:creationId xmlns:a16="http://schemas.microsoft.com/office/drawing/2014/main" id="{D4590291-5AA1-461F-B13D-7819208D4A99}"/>
              </a:ext>
            </a:extLst>
          </p:cNvPr>
          <p:cNvSpPr/>
          <p:nvPr/>
        </p:nvSpPr>
        <p:spPr>
          <a:xfrm>
            <a:off x="-1" y="1107996"/>
            <a:ext cx="5914239" cy="1815882"/>
          </a:xfrm>
          <a:prstGeom prst="rect">
            <a:avLst/>
          </a:prstGeom>
        </p:spPr>
        <p:txBody>
          <a:bodyPr wrap="square">
            <a:spAutoFit/>
          </a:bodyPr>
          <a:lstStyle/>
          <a:p>
            <a:r>
              <a:rPr lang="en-US" sz="1400"/>
              <a:t>	- </a:t>
            </a:r>
            <a:r>
              <a:rPr lang="en-US" sz="1400" b="1"/>
              <a:t>Channel</a:t>
            </a:r>
            <a:r>
              <a:rPr lang="en-US" sz="1400"/>
              <a:t>: Kênh chụp</a:t>
            </a:r>
            <a:br>
              <a:rPr lang="en-US" sz="1400"/>
            </a:br>
            <a:r>
              <a:rPr lang="en-US" sz="1400"/>
              <a:t>	- </a:t>
            </a:r>
            <a:r>
              <a:rPr lang="en-US" sz="1400" b="1"/>
              <a:t>Snap Enable</a:t>
            </a:r>
            <a:r>
              <a:rPr lang="en-US" sz="1400"/>
              <a:t>: Kích hoạt chụp ảnh</a:t>
            </a:r>
            <a:br>
              <a:rPr lang="en-US" sz="1400"/>
            </a:br>
            <a:r>
              <a:rPr lang="en-US" sz="1400"/>
              <a:t>	- </a:t>
            </a:r>
            <a:r>
              <a:rPr lang="en-US" sz="1400" b="1"/>
              <a:t>Resolution</a:t>
            </a:r>
            <a:r>
              <a:rPr lang="en-US" sz="1400"/>
              <a:t>: Độ phân giải </a:t>
            </a:r>
            <a:br>
              <a:rPr lang="en-US" sz="1400"/>
            </a:br>
            <a:r>
              <a:rPr lang="en-US" sz="1400"/>
              <a:t>		- CIF/ WCIF/ HD1/ WHD1/D1/WD1/720P/960P/ 1080P</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Upload Type</a:t>
            </a:r>
            <a:r>
              <a:rPr lang="en-US" sz="1400"/>
              <a:t>: Loại tải lên (</a:t>
            </a:r>
            <a:r>
              <a:rPr lang="en-US" sz="1400" b="1"/>
              <a:t>Setup =&gt; FTP</a:t>
            </a:r>
            <a:r>
              <a:rPr lang="en-US" sz="1400"/>
              <a:t>)</a:t>
            </a:r>
            <a:br>
              <a:rPr lang="en-US" sz="1400"/>
            </a:br>
            <a:r>
              <a:rPr lang="en-US" sz="1400"/>
              <a:t>	- </a:t>
            </a:r>
            <a:r>
              <a:rPr lang="en-US" sz="1400" b="1"/>
              <a:t>Snap Numbers </a:t>
            </a:r>
            <a:r>
              <a:rPr lang="en-US" sz="1400"/>
              <a:t>(1-3)Pcs: Số ảnh</a:t>
            </a:r>
            <a:br>
              <a:rPr lang="en-US" sz="1400"/>
            </a:br>
            <a:r>
              <a:rPr lang="en-US" sz="1400"/>
              <a:t>	- </a:t>
            </a:r>
            <a:r>
              <a:rPr lang="en-US" sz="1400" b="1"/>
              <a:t>Interval (5~7200) Second</a:t>
            </a:r>
            <a:r>
              <a:rPr lang="en-US" sz="1400"/>
              <a:t>: Khoảng thời gian chụp (giây)</a:t>
            </a:r>
          </a:p>
        </p:txBody>
      </p:sp>
      <p:pic>
        <p:nvPicPr>
          <p:cNvPr id="9" name="Picture 8">
            <a:extLst>
              <a:ext uri="{FF2B5EF4-FFF2-40B4-BE49-F238E27FC236}">
                <a16:creationId xmlns:a16="http://schemas.microsoft.com/office/drawing/2014/main" id="{AE56485C-EBDA-4E52-84FC-FEC625DB218F}"/>
              </a:ext>
            </a:extLst>
          </p:cNvPr>
          <p:cNvPicPr>
            <a:picLocks noChangeAspect="1"/>
          </p:cNvPicPr>
          <p:nvPr/>
        </p:nvPicPr>
        <p:blipFill>
          <a:blip r:embed="rId2"/>
          <a:stretch>
            <a:fillRect/>
          </a:stretch>
        </p:blipFill>
        <p:spPr>
          <a:xfrm>
            <a:off x="0" y="3296873"/>
            <a:ext cx="6952677" cy="3561127"/>
          </a:xfrm>
          <a:prstGeom prst="rect">
            <a:avLst/>
          </a:prstGeom>
        </p:spPr>
      </p:pic>
      <p:sp>
        <p:nvSpPr>
          <p:cNvPr id="10" name="Rectangle 9">
            <a:extLst>
              <a:ext uri="{FF2B5EF4-FFF2-40B4-BE49-F238E27FC236}">
                <a16:creationId xmlns:a16="http://schemas.microsoft.com/office/drawing/2014/main" id="{70B4A49B-1709-494B-B1ED-D63B2735B9D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Tree>
    <p:extLst>
      <p:ext uri="{BB962C8B-B14F-4D97-AF65-F5344CB8AC3E}">
        <p14:creationId xmlns:p14="http://schemas.microsoft.com/office/powerpoint/2010/main" val="158838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473AD5-947E-4F10-A06A-B9623E2466F3}"/>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5" name="Rectangle 4">
            <a:extLst>
              <a:ext uri="{FF2B5EF4-FFF2-40B4-BE49-F238E27FC236}">
                <a16:creationId xmlns:a16="http://schemas.microsoft.com/office/drawing/2014/main" id="{11BECDA0-2C2F-47DF-A125-B86A6B04D67B}"/>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6" name="Rectangle 5">
            <a:extLst>
              <a:ext uri="{FF2B5EF4-FFF2-40B4-BE49-F238E27FC236}">
                <a16:creationId xmlns:a16="http://schemas.microsoft.com/office/drawing/2014/main" id="{BB78F532-9684-4BC4-B953-704C2E0D25B8}"/>
              </a:ext>
            </a:extLst>
          </p:cNvPr>
          <p:cNvSpPr/>
          <p:nvPr/>
        </p:nvSpPr>
        <p:spPr>
          <a:xfrm>
            <a:off x="6096000" y="369332"/>
            <a:ext cx="5695790" cy="3754874"/>
          </a:xfrm>
          <a:prstGeom prst="rect">
            <a:avLst/>
          </a:prstGeom>
        </p:spPr>
        <p:txBody>
          <a:bodyPr wrap="none">
            <a:spAutoFit/>
          </a:bodyPr>
          <a:lstStyle/>
          <a:p>
            <a:r>
              <a:rPr lang="en-US" sz="1400"/>
              <a:t>- </a:t>
            </a:r>
            <a:r>
              <a:rPr lang="en-US" sz="1400" b="1"/>
              <a:t>IO Alarm</a:t>
            </a:r>
            <a:r>
              <a:rPr lang="en-US" sz="1400"/>
              <a:t>: Báo động IO</a:t>
            </a:r>
            <a:br>
              <a:rPr lang="en-US" sz="1400"/>
            </a:br>
            <a:r>
              <a:rPr lang="en-US" sz="1400"/>
              <a:t>	- </a:t>
            </a:r>
            <a:r>
              <a:rPr lang="en-US" sz="1400" b="1"/>
              <a:t>Name</a:t>
            </a:r>
            <a:r>
              <a:rPr lang="en-US" sz="1400"/>
              <a:t>: Tên</a:t>
            </a:r>
          </a:p>
          <a:p>
            <a:r>
              <a:rPr lang="en-US" sz="1400"/>
              <a:t>	- </a:t>
            </a:r>
            <a:r>
              <a:rPr lang="en-US" sz="1400" b="1"/>
              <a:t>OSD</a:t>
            </a:r>
            <a:r>
              <a:rPr lang="en-US" sz="1400"/>
              <a:t>: </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Sensor Uses</a:t>
            </a:r>
            <a:r>
              <a:rPr lang="en-US" sz="1400"/>
              <a:t>: Sử dụng cảm biến (None)</a:t>
            </a:r>
            <a:br>
              <a:rPr lang="en-US" sz="1400"/>
            </a:br>
            <a:r>
              <a:rPr lang="en-US" sz="1400"/>
              <a:t>	- </a:t>
            </a:r>
            <a:r>
              <a:rPr lang="en-US" sz="1400" b="1"/>
              <a:t>Trigger</a:t>
            </a:r>
            <a:r>
              <a:rPr lang="en-US" sz="1400"/>
              <a:t>: Kích hoạt </a:t>
            </a:r>
            <a:br>
              <a:rPr lang="en-US" sz="1400"/>
            </a:br>
            <a:r>
              <a:rPr lang="en-US" sz="1400"/>
              <a:t>		- </a:t>
            </a:r>
            <a:r>
              <a:rPr lang="en-US" sz="1400" b="1"/>
              <a:t>Trigger Source</a:t>
            </a:r>
            <a:r>
              <a:rPr lang="en-US" sz="1400"/>
              <a:t>: Nguồn kích hoạt</a:t>
            </a:r>
            <a:br>
              <a:rPr lang="en-US" sz="1400"/>
            </a:br>
            <a:r>
              <a:rPr lang="en-US" sz="1400"/>
              <a:t>			- </a:t>
            </a:r>
            <a:r>
              <a:rPr lang="en-US" sz="1400" b="1"/>
              <a:t>Source Vottage</a:t>
            </a:r>
            <a:r>
              <a:rPr lang="en-US" sz="1400"/>
              <a:t>: Nguồn điện áp</a:t>
            </a:r>
            <a:br>
              <a:rPr lang="en-US" sz="1400"/>
            </a:br>
            <a:r>
              <a:rPr lang="en-US" sz="1400"/>
              <a:t>			- </a:t>
            </a:r>
            <a:r>
              <a:rPr lang="en-US" sz="1400" b="1"/>
              <a:t>Source Pulse</a:t>
            </a:r>
            <a:r>
              <a:rPr lang="en-US" sz="1400"/>
              <a:t>: Nguồn xung</a:t>
            </a:r>
            <a:br>
              <a:rPr lang="en-US" sz="1400"/>
            </a:br>
            <a:r>
              <a:rPr lang="en-US" sz="1400"/>
              <a:t>		- </a:t>
            </a:r>
            <a:r>
              <a:rPr lang="en-US" sz="1400" b="1"/>
              <a:t>Trigger</a:t>
            </a:r>
            <a:r>
              <a:rPr lang="en-US" sz="1400"/>
              <a:t>: Kích hoạt</a:t>
            </a:r>
            <a:br>
              <a:rPr lang="en-US" sz="1400"/>
            </a:br>
            <a:r>
              <a:rPr lang="en-US" sz="1400"/>
              <a:t>			- </a:t>
            </a:r>
            <a:r>
              <a:rPr lang="en-US" sz="1400" b="1"/>
              <a:t>Low</a:t>
            </a:r>
            <a:r>
              <a:rPr lang="en-US" sz="1400"/>
              <a:t>: Thấp</a:t>
            </a:r>
            <a:br>
              <a:rPr lang="en-US" sz="1400"/>
            </a:br>
            <a:r>
              <a:rPr lang="en-US" sz="1400"/>
              <a:t>			- </a:t>
            </a:r>
            <a:r>
              <a:rPr lang="en-US" sz="1400" b="1"/>
              <a:t>High</a:t>
            </a:r>
            <a:r>
              <a:rPr lang="en-US" sz="1400"/>
              <a:t>: Cao</a:t>
            </a:r>
            <a:br>
              <a:rPr lang="en-US" sz="1400"/>
            </a:br>
            <a:r>
              <a:rPr lang="en-US" sz="1400"/>
              <a:t>		- </a:t>
            </a:r>
            <a:r>
              <a:rPr lang="en-US" sz="1400" b="1"/>
              <a:t>Effective Time</a:t>
            </a:r>
            <a:r>
              <a:rPr lang="en-US" sz="1400"/>
              <a:t>: Thời gian có hiệu lực (0 ~ 10 giây)</a:t>
            </a:r>
            <a:br>
              <a:rPr lang="en-US" sz="1400"/>
            </a:br>
            <a:r>
              <a:rPr lang="en-US" sz="1400"/>
              <a:t>	- </a:t>
            </a:r>
            <a:r>
              <a:rPr lang="en-US" sz="1400" b="1"/>
              <a:t>Linkpage</a:t>
            </a:r>
            <a:r>
              <a:rPr lang="en-US" sz="1400"/>
              <a:t>: </a:t>
            </a:r>
          </a:p>
        </p:txBody>
      </p:sp>
      <p:sp>
        <p:nvSpPr>
          <p:cNvPr id="7" name="Rectangle 6">
            <a:extLst>
              <a:ext uri="{FF2B5EF4-FFF2-40B4-BE49-F238E27FC236}">
                <a16:creationId xmlns:a16="http://schemas.microsoft.com/office/drawing/2014/main" id="{FE222B84-C301-4BE9-8FB4-13799E755E2E}"/>
              </a:ext>
            </a:extLst>
          </p:cNvPr>
          <p:cNvSpPr/>
          <p:nvPr/>
        </p:nvSpPr>
        <p:spPr>
          <a:xfrm>
            <a:off x="0" y="369332"/>
            <a:ext cx="6096000" cy="2246769"/>
          </a:xfrm>
          <a:prstGeom prst="rect">
            <a:avLst/>
          </a:prstGeom>
        </p:spPr>
        <p:txBody>
          <a:bodyPr>
            <a:spAutoFit/>
          </a:bodyPr>
          <a:lstStyle/>
          <a:p>
            <a:r>
              <a:rPr lang="en-US" sz="1400"/>
              <a:t>Thời gian có hiệu lực có nghĩa là sau khi một báo thức bị hủy, sẽ có cùng một cảnh báo trong một thời gian nhất định, trong trường hợp này, những cảnh báo đó sẽ được coi là một lần báo động.</a:t>
            </a:r>
            <a:br>
              <a:rPr lang="en-US" sz="1400"/>
            </a:br>
            <a:r>
              <a:rPr lang="en-US" sz="1400"/>
              <a:t>Ví dụ:</a:t>
            </a:r>
            <a:br>
              <a:rPr lang="en-US" sz="1400"/>
            </a:br>
            <a:r>
              <a:rPr lang="en-US" sz="1400"/>
              <a:t>13:23:30 xuất hiện cảnh báo chuyển động tại CH1 và sau đó là 3:23:50 báo thức đã bị hủy nếu thời gian hiệu quả được đặt thành 10 giây và trong thời gian này (13:23:50 đến 13:24:00), một cảnh báo chuyển động khác được kích hoạt thì chúng sẽ được ghi lại dưới dạng một báo động và trong khi đó trong nhật ký báo động sẽ chỉ có một bản ghi cảnh báo. Liên kết báo động dừng tại thời điểm báo động cuối cùng bị hủy.</a:t>
            </a:r>
          </a:p>
        </p:txBody>
      </p:sp>
      <p:pic>
        <p:nvPicPr>
          <p:cNvPr id="8" name="Picture 7">
            <a:extLst>
              <a:ext uri="{FF2B5EF4-FFF2-40B4-BE49-F238E27FC236}">
                <a16:creationId xmlns:a16="http://schemas.microsoft.com/office/drawing/2014/main" id="{E06DACF1-49E0-4E9B-9147-CAC011FAACCF}"/>
              </a:ext>
            </a:extLst>
          </p:cNvPr>
          <p:cNvPicPr>
            <a:picLocks noChangeAspect="1"/>
          </p:cNvPicPr>
          <p:nvPr/>
        </p:nvPicPr>
        <p:blipFill>
          <a:blip r:embed="rId2"/>
          <a:stretch>
            <a:fillRect/>
          </a:stretch>
        </p:blipFill>
        <p:spPr>
          <a:xfrm>
            <a:off x="0" y="4090732"/>
            <a:ext cx="5796793" cy="2767268"/>
          </a:xfrm>
          <a:prstGeom prst="rect">
            <a:avLst/>
          </a:prstGeom>
        </p:spPr>
      </p:pic>
      <p:pic>
        <p:nvPicPr>
          <p:cNvPr id="9" name="Picture 8">
            <a:extLst>
              <a:ext uri="{FF2B5EF4-FFF2-40B4-BE49-F238E27FC236}">
                <a16:creationId xmlns:a16="http://schemas.microsoft.com/office/drawing/2014/main" id="{F545E749-6974-4561-9BD6-79644A1B6314}"/>
              </a:ext>
            </a:extLst>
          </p:cNvPr>
          <p:cNvPicPr>
            <a:picLocks noChangeAspect="1"/>
          </p:cNvPicPr>
          <p:nvPr/>
        </p:nvPicPr>
        <p:blipFill>
          <a:blip r:embed="rId3"/>
          <a:stretch>
            <a:fillRect/>
          </a:stretch>
        </p:blipFill>
        <p:spPr>
          <a:xfrm>
            <a:off x="2051631" y="2403591"/>
            <a:ext cx="3745162" cy="1687141"/>
          </a:xfrm>
          <a:prstGeom prst="rect">
            <a:avLst/>
          </a:prstGeom>
        </p:spPr>
      </p:pic>
      <p:pic>
        <p:nvPicPr>
          <p:cNvPr id="10" name="Picture 9">
            <a:extLst>
              <a:ext uri="{FF2B5EF4-FFF2-40B4-BE49-F238E27FC236}">
                <a16:creationId xmlns:a16="http://schemas.microsoft.com/office/drawing/2014/main" id="{3782662C-458C-4241-A45E-2C5B916CEF64}"/>
              </a:ext>
            </a:extLst>
          </p:cNvPr>
          <p:cNvPicPr>
            <a:picLocks noChangeAspect="1"/>
          </p:cNvPicPr>
          <p:nvPr/>
        </p:nvPicPr>
        <p:blipFill>
          <a:blip r:embed="rId4"/>
          <a:stretch>
            <a:fillRect/>
          </a:stretch>
        </p:blipFill>
        <p:spPr>
          <a:xfrm>
            <a:off x="8330268" y="4123232"/>
            <a:ext cx="3861732" cy="2734767"/>
          </a:xfrm>
          <a:prstGeom prst="rect">
            <a:avLst/>
          </a:prstGeom>
        </p:spPr>
      </p:pic>
    </p:spTree>
    <p:extLst>
      <p:ext uri="{BB962C8B-B14F-4D97-AF65-F5344CB8AC3E}">
        <p14:creationId xmlns:p14="http://schemas.microsoft.com/office/powerpoint/2010/main" val="398291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852261"/>
            <a:ext cx="7383780" cy="4005739"/>
          </a:xfrm>
          <a:prstGeom prst="rect">
            <a:avLst/>
          </a:prstGeom>
        </p:spPr>
      </p:pic>
      <p:sp>
        <p:nvSpPr>
          <p:cNvPr id="5" name="Rectangle 4"/>
          <p:cNvSpPr/>
          <p:nvPr/>
        </p:nvSpPr>
        <p:spPr>
          <a:xfrm>
            <a:off x="0" y="0"/>
            <a:ext cx="3159839" cy="369332"/>
          </a:xfrm>
          <a:prstGeom prst="rect">
            <a:avLst/>
          </a:prstGeom>
        </p:spPr>
        <p:txBody>
          <a:bodyPr wrap="none">
            <a:spAutoFit/>
          </a:bodyPr>
          <a:lstStyle/>
          <a:p>
            <a:r>
              <a:rPr lang="en-US" b="1">
                <a:solidFill>
                  <a:srgbClr val="00B050"/>
                </a:solidFill>
                <a:effectLst/>
                <a:ea typeface="Calibri" panose="020F0502020204030204" pitchFamily="34" charset="0"/>
                <a:cs typeface="Times New Roman" panose="02020603050405020304" pitchFamily="18" charset="0"/>
              </a:rPr>
              <a:t>Time setup : Thiết lập thời gian</a:t>
            </a:r>
            <a:endParaRPr lang="en-US" b="1">
              <a:solidFill>
                <a:srgbClr val="00B050"/>
              </a:solidFill>
              <a:cs typeface="Times New Roman" panose="02020603050405020304" pitchFamily="18" charset="0"/>
            </a:endParaRPr>
          </a:p>
        </p:txBody>
      </p:sp>
      <p:sp>
        <p:nvSpPr>
          <p:cNvPr id="6" name="Rectangle 5"/>
          <p:cNvSpPr/>
          <p:nvPr/>
        </p:nvSpPr>
        <p:spPr>
          <a:xfrm>
            <a:off x="0" y="369332"/>
            <a:ext cx="4808220" cy="523220"/>
          </a:xfrm>
          <a:prstGeom prst="rect">
            <a:avLst/>
          </a:prstGeom>
        </p:spPr>
        <p:txBody>
          <a:bodyPr wrap="square">
            <a:spAutoFit/>
          </a:bodyPr>
          <a:lstStyle/>
          <a:p>
            <a:br>
              <a:rPr lang="en-US" sz="1400">
                <a:effectLst/>
                <a:latin typeface="Calibri" panose="020F0502020204030204" pitchFamily="34" charset="0"/>
                <a:ea typeface="Calibri" panose="020F0502020204030204" pitchFamily="34" charset="0"/>
                <a:cs typeface="Times New Roman" panose="02020603050405020304" pitchFamily="18" charset="0"/>
              </a:rPr>
            </a:br>
            <a:endParaRPr lang="en-US" sz="1400"/>
          </a:p>
        </p:txBody>
      </p:sp>
      <p:sp>
        <p:nvSpPr>
          <p:cNvPr id="7" name="Rectangle 6"/>
          <p:cNvSpPr/>
          <p:nvPr/>
        </p:nvSpPr>
        <p:spPr>
          <a:xfrm>
            <a:off x="76968" y="369332"/>
            <a:ext cx="7070451" cy="2246769"/>
          </a:xfrm>
          <a:prstGeom prst="rect">
            <a:avLst/>
          </a:prstGeom>
        </p:spPr>
        <p:txBody>
          <a:bodyPr wrap="square">
            <a:spAutoFit/>
          </a:bodyPr>
          <a:lstStyle/>
          <a:p>
            <a:pPr marL="285750" indent="-285750">
              <a:buFontTx/>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Time sync</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thời gian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Manually</a:t>
            </a:r>
            <a:r>
              <a:rPr lang="en-US" sz="1400">
                <a:effectLst/>
                <a:latin typeface="Calibri" panose="020F0502020204030204" pitchFamily="34" charset="0"/>
                <a:ea typeface="Calibri" panose="020F0502020204030204" pitchFamily="34" charset="0"/>
                <a:cs typeface="Times New Roman" panose="02020603050405020304" pitchFamily="18" charset="0"/>
              </a:rPr>
              <a:t>: Thủ công</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Sync with PC</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với máy tính</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Change time</a:t>
            </a:r>
            <a:r>
              <a:rPr lang="en-US" sz="1400">
                <a:effectLst/>
                <a:latin typeface="Calibri" panose="020F0502020204030204" pitchFamily="34" charset="0"/>
                <a:ea typeface="Calibri" panose="020F0502020204030204" pitchFamily="34" charset="0"/>
                <a:cs typeface="Times New Roman" panose="02020603050405020304" pitchFamily="18" charset="0"/>
              </a:rPr>
              <a:t>: Thay đổi thời gian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Auto</a:t>
            </a:r>
            <a:r>
              <a:rPr lang="en-US" sz="1400">
                <a:effectLst/>
                <a:latin typeface="Calibri" panose="020F0502020204030204" pitchFamily="34" charset="0"/>
                <a:ea typeface="Calibri" panose="020F0502020204030204" pitchFamily="34" charset="0"/>
                <a:cs typeface="Times New Roman" panose="02020603050405020304" pitchFamily="18" charset="0"/>
              </a:rPr>
              <a:t>: Tự động</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Satellite</a:t>
            </a:r>
            <a:r>
              <a:rPr lang="en-US" sz="1400">
                <a:effectLst/>
                <a:latin typeface="Calibri" panose="020F0502020204030204" pitchFamily="34" charset="0"/>
                <a:ea typeface="Calibri" panose="020F0502020204030204" pitchFamily="34" charset="0"/>
                <a:cs typeface="Times New Roman" panose="02020603050405020304" pitchFamily="18" charset="0"/>
              </a:rPr>
              <a:t>: Vệ tinh</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NTP</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thời gian Network Time protococol (time.nis.gov)</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Center server</a:t>
            </a:r>
            <a:r>
              <a:rPr lang="en-US" sz="1400">
                <a:effectLst/>
                <a:latin typeface="Calibri" panose="020F0502020204030204" pitchFamily="34" charset="0"/>
                <a:ea typeface="Calibri" panose="020F0502020204030204" pitchFamily="34" charset="0"/>
                <a:cs typeface="Times New Roman" panose="02020603050405020304" pitchFamily="18" charset="0"/>
              </a:rPr>
              <a:t>: Máy chủ trung tâm</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DST</a:t>
            </a:r>
            <a:r>
              <a:rPr lang="en-US" sz="1400">
                <a:effectLst/>
                <a:latin typeface="Calibri" panose="020F0502020204030204" pitchFamily="34" charset="0"/>
                <a:ea typeface="Calibri" panose="020F0502020204030204" pitchFamily="34" charset="0"/>
                <a:cs typeface="Times New Roman" panose="02020603050405020304" pitchFamily="18" charset="0"/>
              </a:rPr>
              <a:t>: ()</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p:txBody>
      </p:sp>
      <p:sp>
        <p:nvSpPr>
          <p:cNvPr id="9" name="Rectangle 8">
            <a:extLst>
              <a:ext uri="{FF2B5EF4-FFF2-40B4-BE49-F238E27FC236}">
                <a16:creationId xmlns:a16="http://schemas.microsoft.com/office/drawing/2014/main" id="{1A3027C6-A8E8-417C-9AAA-24B09439F396}"/>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989735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625C9-044B-4893-81B3-BC1A5D13D3CA}"/>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5" name="Rectangle 4">
            <a:extLst>
              <a:ext uri="{FF2B5EF4-FFF2-40B4-BE49-F238E27FC236}">
                <a16:creationId xmlns:a16="http://schemas.microsoft.com/office/drawing/2014/main" id="{189DCB68-0A68-4A02-BE12-53116994F6E7}"/>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6" name="Rectangle 5">
            <a:extLst>
              <a:ext uri="{FF2B5EF4-FFF2-40B4-BE49-F238E27FC236}">
                <a16:creationId xmlns:a16="http://schemas.microsoft.com/office/drawing/2014/main" id="{B6C8C0C8-E9BD-4C7A-B554-A5E3E8CE1EC9}"/>
              </a:ext>
            </a:extLst>
          </p:cNvPr>
          <p:cNvSpPr/>
          <p:nvPr/>
        </p:nvSpPr>
        <p:spPr>
          <a:xfrm>
            <a:off x="1" y="369332"/>
            <a:ext cx="6786694" cy="2893100"/>
          </a:xfrm>
          <a:prstGeom prst="rect">
            <a:avLst/>
          </a:prstGeom>
        </p:spPr>
        <p:txBody>
          <a:bodyPr wrap="square">
            <a:spAutoFit/>
          </a:bodyPr>
          <a:lstStyle/>
          <a:p>
            <a:r>
              <a:rPr lang="en-US" sz="1400"/>
              <a:t>- </a:t>
            </a:r>
            <a:r>
              <a:rPr lang="en-US" sz="1400" b="1"/>
              <a:t>Speed Alarm</a:t>
            </a:r>
            <a:r>
              <a:rPr lang="en-US" sz="1400"/>
              <a:t>: Cảnh báo tốc độ</a:t>
            </a:r>
            <a:br>
              <a:rPr lang="en-US" sz="1400"/>
            </a:br>
            <a:r>
              <a:rPr lang="en-US" sz="1400"/>
              <a:t>	- </a:t>
            </a:r>
            <a:r>
              <a:rPr lang="en-US" sz="1400" b="1"/>
              <a:t>Name/Overspeed</a:t>
            </a:r>
            <a:r>
              <a:rPr lang="en-US" sz="1400"/>
              <a:t>: Quá tốc độ</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a:t>
            </a:r>
            <a:r>
              <a:rPr lang="en-US" sz="1400" b="1"/>
              <a:t>Overspeed Trigger</a:t>
            </a:r>
            <a:r>
              <a:rPr lang="en-US" sz="1400"/>
              <a:t>: Kích hoạt quá tốc độ</a:t>
            </a:r>
            <a:br>
              <a:rPr lang="en-US" sz="1400"/>
            </a:br>
            <a:r>
              <a:rPr lang="en-US" sz="1400"/>
              <a:t>			- </a:t>
            </a:r>
            <a:r>
              <a:rPr lang="en-US" sz="1400" b="1"/>
              <a:t>Preload Speed Difference</a:t>
            </a:r>
            <a:r>
              <a:rPr lang="en-US" sz="1400"/>
              <a:t>: Sự khác biệt về tốc độ tải tr</a:t>
            </a:r>
            <a:r>
              <a:rPr lang="vi-VN" sz="1400"/>
              <a:t>ư</a:t>
            </a:r>
            <a:r>
              <a:rPr lang="en-US" sz="1400"/>
              <a:t>ớc (0 ~ 200)Km/h – khi tốc độ đạt ng</a:t>
            </a:r>
            <a:r>
              <a:rPr lang="vi-VN" sz="1400"/>
              <a:t>ư</a:t>
            </a:r>
            <a:r>
              <a:rPr lang="en-US" sz="1400"/>
              <a:t>ỡng sẽ cảnh báo an toàn</a:t>
            </a:r>
            <a:br>
              <a:rPr lang="en-US" sz="1400"/>
            </a:br>
            <a:r>
              <a:rPr lang="en-US" sz="1400"/>
              <a:t>			- </a:t>
            </a:r>
            <a:r>
              <a:rPr lang="en-US" sz="1400" b="1"/>
              <a:t>Speed</a:t>
            </a:r>
            <a:r>
              <a:rPr lang="en-US" sz="1400"/>
              <a:t>: Tốc độ (1 ~ 200)km/h</a:t>
            </a:r>
            <a:br>
              <a:rPr lang="en-US" sz="1400"/>
            </a:br>
            <a:r>
              <a:rPr lang="en-US" sz="1400"/>
              <a:t>			- </a:t>
            </a:r>
            <a:r>
              <a:rPr lang="en-US" sz="1400" b="1"/>
              <a:t>Duration Time</a:t>
            </a:r>
            <a:r>
              <a:rPr lang="en-US" sz="1400"/>
              <a:t>: Thời gian (0 ~255) giây</a:t>
            </a:r>
            <a:br>
              <a:rPr lang="en-US" sz="1400"/>
            </a:br>
            <a:r>
              <a:rPr lang="en-US" sz="1400"/>
              <a:t>	- </a:t>
            </a:r>
            <a:r>
              <a:rPr lang="en-US" sz="1400" b="1"/>
              <a:t>Linkage</a:t>
            </a:r>
            <a:r>
              <a:rPr lang="en-US" sz="1400"/>
              <a:t>: Liên kết</a:t>
            </a:r>
          </a:p>
        </p:txBody>
      </p:sp>
      <p:pic>
        <p:nvPicPr>
          <p:cNvPr id="2" name="Picture 1">
            <a:extLst>
              <a:ext uri="{FF2B5EF4-FFF2-40B4-BE49-F238E27FC236}">
                <a16:creationId xmlns:a16="http://schemas.microsoft.com/office/drawing/2014/main" id="{865C3615-93CC-4715-80D8-D269E3A2DF7B}"/>
              </a:ext>
            </a:extLst>
          </p:cNvPr>
          <p:cNvPicPr>
            <a:picLocks noChangeAspect="1"/>
          </p:cNvPicPr>
          <p:nvPr/>
        </p:nvPicPr>
        <p:blipFill>
          <a:blip r:embed="rId2"/>
          <a:stretch>
            <a:fillRect/>
          </a:stretch>
        </p:blipFill>
        <p:spPr>
          <a:xfrm>
            <a:off x="1" y="4183687"/>
            <a:ext cx="6325298" cy="2691091"/>
          </a:xfrm>
          <a:prstGeom prst="rect">
            <a:avLst/>
          </a:prstGeom>
        </p:spPr>
      </p:pic>
      <p:pic>
        <p:nvPicPr>
          <p:cNvPr id="3" name="Picture 2">
            <a:extLst>
              <a:ext uri="{FF2B5EF4-FFF2-40B4-BE49-F238E27FC236}">
                <a16:creationId xmlns:a16="http://schemas.microsoft.com/office/drawing/2014/main" id="{33A986FD-0E00-450E-BFC8-5976D498D244}"/>
              </a:ext>
            </a:extLst>
          </p:cNvPr>
          <p:cNvPicPr>
            <a:picLocks noChangeAspect="1"/>
          </p:cNvPicPr>
          <p:nvPr/>
        </p:nvPicPr>
        <p:blipFill>
          <a:blip r:embed="rId3"/>
          <a:stretch>
            <a:fillRect/>
          </a:stretch>
        </p:blipFill>
        <p:spPr>
          <a:xfrm>
            <a:off x="7572374" y="1195507"/>
            <a:ext cx="4619625" cy="2066925"/>
          </a:xfrm>
          <a:prstGeom prst="rect">
            <a:avLst/>
          </a:prstGeom>
        </p:spPr>
      </p:pic>
    </p:spTree>
    <p:extLst>
      <p:ext uri="{BB962C8B-B14F-4D97-AF65-F5344CB8AC3E}">
        <p14:creationId xmlns:p14="http://schemas.microsoft.com/office/powerpoint/2010/main" val="347549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BB9226-5C6D-4FC4-AF69-E34084B9DA60}"/>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BF8EE88D-FB10-451C-B238-BA9F3258381D}"/>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C63DE49B-D45F-495B-A4A8-393817652F53}"/>
              </a:ext>
            </a:extLst>
          </p:cNvPr>
          <p:cNvSpPr/>
          <p:nvPr/>
        </p:nvSpPr>
        <p:spPr>
          <a:xfrm>
            <a:off x="0" y="369332"/>
            <a:ext cx="5001562" cy="2462213"/>
          </a:xfrm>
          <a:prstGeom prst="rect">
            <a:avLst/>
          </a:prstGeom>
        </p:spPr>
        <p:txBody>
          <a:bodyPr wrap="none">
            <a:spAutoFit/>
          </a:bodyPr>
          <a:lstStyle/>
          <a:p>
            <a:r>
              <a:rPr lang="en-US" sz="1400"/>
              <a:t>- </a:t>
            </a:r>
            <a:r>
              <a:rPr lang="en-US" sz="1400" b="1"/>
              <a:t>Panel Alarm</a:t>
            </a:r>
            <a:r>
              <a:rPr lang="en-US" sz="1400"/>
              <a:t>: Bảng báo động</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Panic Trigger</a:t>
            </a:r>
            <a:br>
              <a:rPr lang="en-US" sz="1400"/>
            </a:br>
            <a:r>
              <a:rPr lang="en-US" sz="1400"/>
              <a:t>		- </a:t>
            </a:r>
            <a:r>
              <a:rPr lang="en-US" sz="1400" b="1"/>
              <a:t>Any</a:t>
            </a:r>
            <a:r>
              <a:rPr lang="en-US" sz="1400"/>
              <a:t> </a:t>
            </a:r>
            <a:r>
              <a:rPr lang="en-US" sz="1400" b="1"/>
              <a:t>key</a:t>
            </a:r>
            <a:r>
              <a:rPr lang="en-US" sz="1400"/>
              <a:t>: Phím bất kỳ (1 ~ 255) giây</a:t>
            </a:r>
            <a:br>
              <a:rPr lang="en-US" sz="1400"/>
            </a:br>
            <a:r>
              <a:rPr lang="en-US" sz="1400"/>
              <a:t>		- </a:t>
            </a:r>
            <a:r>
              <a:rPr lang="en-US" sz="1400" b="1"/>
              <a:t>Effective Time</a:t>
            </a:r>
            <a:r>
              <a:rPr lang="en-US" sz="1400"/>
              <a:t>: Có hiệu lực (0 ~ 10) giây</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B389D9F2-EAB5-473F-9772-6FF487CCFA61}"/>
              </a:ext>
            </a:extLst>
          </p:cNvPr>
          <p:cNvPicPr>
            <a:picLocks noChangeAspect="1"/>
          </p:cNvPicPr>
          <p:nvPr/>
        </p:nvPicPr>
        <p:blipFill>
          <a:blip r:embed="rId2"/>
          <a:stretch>
            <a:fillRect/>
          </a:stretch>
        </p:blipFill>
        <p:spPr>
          <a:xfrm>
            <a:off x="0" y="4207295"/>
            <a:ext cx="6819152" cy="2650705"/>
          </a:xfrm>
          <a:prstGeom prst="rect">
            <a:avLst/>
          </a:prstGeom>
        </p:spPr>
      </p:pic>
      <p:pic>
        <p:nvPicPr>
          <p:cNvPr id="8" name="Picture 7">
            <a:extLst>
              <a:ext uri="{FF2B5EF4-FFF2-40B4-BE49-F238E27FC236}">
                <a16:creationId xmlns:a16="http://schemas.microsoft.com/office/drawing/2014/main" id="{5973A769-AFA3-456C-9694-4E32F3103576}"/>
              </a:ext>
            </a:extLst>
          </p:cNvPr>
          <p:cNvPicPr>
            <a:picLocks noChangeAspect="1"/>
          </p:cNvPicPr>
          <p:nvPr/>
        </p:nvPicPr>
        <p:blipFill>
          <a:blip r:embed="rId3"/>
          <a:stretch>
            <a:fillRect/>
          </a:stretch>
        </p:blipFill>
        <p:spPr>
          <a:xfrm>
            <a:off x="6819152" y="1061829"/>
            <a:ext cx="4600575" cy="1714500"/>
          </a:xfrm>
          <a:prstGeom prst="rect">
            <a:avLst/>
          </a:prstGeom>
        </p:spPr>
      </p:pic>
    </p:spTree>
    <p:extLst>
      <p:ext uri="{BB962C8B-B14F-4D97-AF65-F5344CB8AC3E}">
        <p14:creationId xmlns:p14="http://schemas.microsoft.com/office/powerpoint/2010/main" val="396980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1F151F-CAAF-4A89-8B1F-87B2E45B694A}"/>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A04ECDE2-501B-4AB9-B85E-CDE6482EC98A}"/>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013FAF74-3566-4758-82A1-57F5E636A2FD}"/>
              </a:ext>
            </a:extLst>
          </p:cNvPr>
          <p:cNvSpPr/>
          <p:nvPr/>
        </p:nvSpPr>
        <p:spPr>
          <a:xfrm>
            <a:off x="0" y="369332"/>
            <a:ext cx="5001562" cy="2246769"/>
          </a:xfrm>
          <a:prstGeom prst="rect">
            <a:avLst/>
          </a:prstGeom>
        </p:spPr>
        <p:txBody>
          <a:bodyPr wrap="none">
            <a:spAutoFit/>
          </a:bodyPr>
          <a:lstStyle/>
          <a:p>
            <a:r>
              <a:rPr lang="en-US" sz="1400"/>
              <a:t>- </a:t>
            </a:r>
            <a:r>
              <a:rPr lang="en-US" sz="1400" b="1"/>
              <a:t>GPS Alarm</a:t>
            </a:r>
            <a:r>
              <a:rPr lang="en-US" sz="1400"/>
              <a:t>: Báo động GPS</a:t>
            </a:r>
            <a:br>
              <a:rPr lang="en-US" sz="1400"/>
            </a:br>
            <a:r>
              <a:rPr lang="en-US" sz="1400"/>
              <a:t>	- </a:t>
            </a:r>
            <a:r>
              <a:rPr lang="en-US" sz="1400" b="1"/>
              <a:t>Name</a:t>
            </a:r>
            <a:r>
              <a:rPr lang="en-US" sz="1400"/>
              <a:t>: Tên </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GPS Alarm Trigger:</a:t>
            </a:r>
            <a:br>
              <a:rPr lang="en-US" sz="1400"/>
            </a:br>
            <a:r>
              <a:rPr lang="en-US" sz="1400"/>
              <a:t>		- </a:t>
            </a:r>
            <a:r>
              <a:rPr lang="en-US" sz="1400" b="1"/>
              <a:t>Effective Time</a:t>
            </a:r>
            <a:r>
              <a:rPr lang="en-US" sz="1400"/>
              <a:t>: Có hiệu lực (0 ~ 10) giây</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F7ED8AEE-63B6-45C7-B2BE-DCC177FAB5C3}"/>
              </a:ext>
            </a:extLst>
          </p:cNvPr>
          <p:cNvPicPr>
            <a:picLocks noChangeAspect="1"/>
          </p:cNvPicPr>
          <p:nvPr/>
        </p:nvPicPr>
        <p:blipFill>
          <a:blip r:embed="rId2"/>
          <a:stretch>
            <a:fillRect/>
          </a:stretch>
        </p:blipFill>
        <p:spPr>
          <a:xfrm>
            <a:off x="0" y="4085439"/>
            <a:ext cx="6688607" cy="2772561"/>
          </a:xfrm>
          <a:prstGeom prst="rect">
            <a:avLst/>
          </a:prstGeom>
        </p:spPr>
      </p:pic>
      <p:pic>
        <p:nvPicPr>
          <p:cNvPr id="8" name="Picture 7">
            <a:extLst>
              <a:ext uri="{FF2B5EF4-FFF2-40B4-BE49-F238E27FC236}">
                <a16:creationId xmlns:a16="http://schemas.microsoft.com/office/drawing/2014/main" id="{1EA9B6A2-69AC-46F1-A9BC-C948FDC3EE14}"/>
              </a:ext>
            </a:extLst>
          </p:cNvPr>
          <p:cNvPicPr>
            <a:picLocks noChangeAspect="1"/>
          </p:cNvPicPr>
          <p:nvPr/>
        </p:nvPicPr>
        <p:blipFill>
          <a:blip r:embed="rId3"/>
          <a:stretch>
            <a:fillRect/>
          </a:stretch>
        </p:blipFill>
        <p:spPr>
          <a:xfrm>
            <a:off x="6688607" y="667450"/>
            <a:ext cx="4600575" cy="1714500"/>
          </a:xfrm>
          <a:prstGeom prst="rect">
            <a:avLst/>
          </a:prstGeom>
        </p:spPr>
      </p:pic>
    </p:spTree>
    <p:extLst>
      <p:ext uri="{BB962C8B-B14F-4D97-AF65-F5344CB8AC3E}">
        <p14:creationId xmlns:p14="http://schemas.microsoft.com/office/powerpoint/2010/main" val="1505315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FC7C33-B8A7-45C1-8663-296FF4713A97}"/>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56AC2CD4-2A92-4D6B-B4B5-0EA310DC7E8C}"/>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9439C0AB-B09B-42FC-9E8A-6DF4E2AF4960}"/>
              </a:ext>
            </a:extLst>
          </p:cNvPr>
          <p:cNvSpPr/>
          <p:nvPr/>
        </p:nvSpPr>
        <p:spPr>
          <a:xfrm>
            <a:off x="0" y="369332"/>
            <a:ext cx="7107010" cy="2677656"/>
          </a:xfrm>
          <a:prstGeom prst="rect">
            <a:avLst/>
          </a:prstGeom>
        </p:spPr>
        <p:txBody>
          <a:bodyPr wrap="none">
            <a:spAutoFit/>
          </a:bodyPr>
          <a:lstStyle/>
          <a:p>
            <a:pPr marL="285750" indent="-285750">
              <a:buFontTx/>
              <a:buChar char="-"/>
            </a:pPr>
            <a:r>
              <a:rPr lang="en-US" sz="1400" b="1"/>
              <a:t>Overtime driving Alarm</a:t>
            </a:r>
            <a:r>
              <a:rPr lang="en-US" sz="1400"/>
              <a:t>: Báo động thời gian lái xe liên tục</a:t>
            </a:r>
            <a:br>
              <a:rPr lang="en-US" sz="1400"/>
            </a:br>
            <a:r>
              <a:rPr lang="en-US" sz="1400"/>
              <a:t>	- </a:t>
            </a:r>
            <a:r>
              <a:rPr lang="en-US" sz="1400" b="1"/>
              <a:t>Name</a:t>
            </a:r>
            <a:r>
              <a:rPr lang="en-US" sz="1400"/>
              <a:t>: Tên </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Overtime driving alarm Trigger:</a:t>
            </a:r>
            <a:br>
              <a:rPr lang="en-US" sz="1400"/>
            </a:br>
            <a:r>
              <a:rPr lang="en-US" sz="1400"/>
              <a:t>		- </a:t>
            </a:r>
            <a:r>
              <a:rPr lang="en-US" sz="1400" b="1"/>
              <a:t>Driving time: </a:t>
            </a:r>
            <a:r>
              <a:rPr lang="en-US" sz="1400"/>
              <a:t>Thời gian lái xe liên tục &gt;= (0 ~ 24) giờ</a:t>
            </a:r>
            <a:br>
              <a:rPr lang="en-US" sz="1400" b="1"/>
            </a:br>
            <a:r>
              <a:rPr lang="en-US" sz="1400" b="1"/>
              <a:t>		- Warning Time: </a:t>
            </a:r>
            <a:r>
              <a:rPr lang="en-US" sz="1400"/>
              <a:t>Thời gian cảnh báo (0 ~ 30) phút</a:t>
            </a:r>
            <a:br>
              <a:rPr lang="en-US" sz="1400" b="1"/>
            </a:br>
            <a:r>
              <a:rPr lang="en-US" sz="1400" b="1"/>
              <a:t>		- Total Daily Driving Time: </a:t>
            </a:r>
            <a:r>
              <a:rPr lang="en-US" sz="1400"/>
              <a:t>Tổng thời gian lái xe trong ngày (4 ~ 24) giờ</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A91ED79E-90B9-4EE4-A15A-4A53AD865306}"/>
              </a:ext>
            </a:extLst>
          </p:cNvPr>
          <p:cNvPicPr>
            <a:picLocks noChangeAspect="1"/>
          </p:cNvPicPr>
          <p:nvPr/>
        </p:nvPicPr>
        <p:blipFill>
          <a:blip r:embed="rId2"/>
          <a:stretch>
            <a:fillRect/>
          </a:stretch>
        </p:blipFill>
        <p:spPr>
          <a:xfrm>
            <a:off x="0" y="4110606"/>
            <a:ext cx="6627894" cy="2747394"/>
          </a:xfrm>
          <a:prstGeom prst="rect">
            <a:avLst/>
          </a:prstGeom>
        </p:spPr>
      </p:pic>
      <p:pic>
        <p:nvPicPr>
          <p:cNvPr id="8" name="Picture 7">
            <a:extLst>
              <a:ext uri="{FF2B5EF4-FFF2-40B4-BE49-F238E27FC236}">
                <a16:creationId xmlns:a16="http://schemas.microsoft.com/office/drawing/2014/main" id="{5667D2BD-94A8-4C0B-8ED8-51206F8AD4E7}"/>
              </a:ext>
            </a:extLst>
          </p:cNvPr>
          <p:cNvPicPr>
            <a:picLocks noChangeAspect="1"/>
          </p:cNvPicPr>
          <p:nvPr/>
        </p:nvPicPr>
        <p:blipFill>
          <a:blip r:embed="rId3"/>
          <a:stretch>
            <a:fillRect/>
          </a:stretch>
        </p:blipFill>
        <p:spPr>
          <a:xfrm>
            <a:off x="7591425" y="1447800"/>
            <a:ext cx="4600575" cy="1981200"/>
          </a:xfrm>
          <a:prstGeom prst="rect">
            <a:avLst/>
          </a:prstGeom>
        </p:spPr>
      </p:pic>
    </p:spTree>
    <p:extLst>
      <p:ext uri="{BB962C8B-B14F-4D97-AF65-F5344CB8AC3E}">
        <p14:creationId xmlns:p14="http://schemas.microsoft.com/office/powerpoint/2010/main" val="148771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A0522-FADB-4C96-8233-159AB8FCFC0D}"/>
              </a:ext>
            </a:extLst>
          </p:cNvPr>
          <p:cNvSpPr/>
          <p:nvPr/>
        </p:nvSpPr>
        <p:spPr>
          <a:xfrm>
            <a:off x="0" y="0"/>
            <a:ext cx="728084" cy="369332"/>
          </a:xfrm>
          <a:prstGeom prst="rect">
            <a:avLst/>
          </a:prstGeom>
        </p:spPr>
        <p:txBody>
          <a:bodyPr wrap="none">
            <a:spAutoFit/>
          </a:bodyPr>
          <a:lstStyle/>
          <a:p>
            <a:r>
              <a:rPr lang="en-US">
                <a:solidFill>
                  <a:srgbClr val="00B050"/>
                </a:solidFill>
              </a:rPr>
              <a:t>Video</a:t>
            </a:r>
          </a:p>
        </p:txBody>
      </p:sp>
      <p:sp>
        <p:nvSpPr>
          <p:cNvPr id="5" name="Rectangle 4">
            <a:extLst>
              <a:ext uri="{FF2B5EF4-FFF2-40B4-BE49-F238E27FC236}">
                <a16:creationId xmlns:a16="http://schemas.microsoft.com/office/drawing/2014/main" id="{C45AA950-D8A8-48D3-92B5-C797336BF2AC}"/>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DBFDBF9C-08A0-479A-B114-48199417A6B9}"/>
              </a:ext>
            </a:extLst>
          </p:cNvPr>
          <p:cNvSpPr/>
          <p:nvPr/>
        </p:nvSpPr>
        <p:spPr>
          <a:xfrm>
            <a:off x="0" y="369332"/>
            <a:ext cx="5695790" cy="2246769"/>
          </a:xfrm>
          <a:prstGeom prst="rect">
            <a:avLst/>
          </a:prstGeom>
        </p:spPr>
        <p:txBody>
          <a:bodyPr wrap="none">
            <a:spAutoFit/>
          </a:bodyPr>
          <a:lstStyle/>
          <a:p>
            <a:r>
              <a:rPr lang="en-US" sz="1400" b="1"/>
              <a:t>- Video Loss: </a:t>
            </a:r>
            <a:r>
              <a:rPr lang="en-US" sz="1400"/>
              <a:t>Mất video</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 </a:t>
            </a:r>
            <a:br>
              <a:rPr lang="en-US" sz="1400"/>
            </a:br>
            <a:r>
              <a:rPr lang="en-US" sz="1400"/>
              <a:t>	+ Video Loss Trigger</a:t>
            </a:r>
            <a:br>
              <a:rPr lang="en-US" sz="1400"/>
            </a:br>
            <a:r>
              <a:rPr lang="en-US" sz="1400"/>
              <a:t>		- </a:t>
            </a:r>
            <a:r>
              <a:rPr lang="en-US" sz="1400" b="1"/>
              <a:t>Chanel</a:t>
            </a:r>
            <a:r>
              <a:rPr lang="en-US" sz="1400"/>
              <a:t>: Kênh</a:t>
            </a:r>
            <a:br>
              <a:rPr lang="en-US" sz="1400"/>
            </a:br>
            <a:r>
              <a:rPr lang="en-US" sz="1400"/>
              <a:t>		- </a:t>
            </a:r>
            <a:r>
              <a:rPr lang="en-US" sz="1400" b="1"/>
              <a:t>Effective</a:t>
            </a:r>
            <a:r>
              <a:rPr lang="en-US" sz="1400"/>
              <a:t> </a:t>
            </a:r>
            <a:r>
              <a:rPr lang="en-US" sz="1400" b="1"/>
              <a:t>Time</a:t>
            </a:r>
            <a:r>
              <a:rPr lang="en-US" sz="1400"/>
              <a:t>: Thời gian có hiệu lực (0 ~ 10) giây</a:t>
            </a:r>
          </a:p>
        </p:txBody>
      </p:sp>
      <p:pic>
        <p:nvPicPr>
          <p:cNvPr id="7" name="Picture 6">
            <a:extLst>
              <a:ext uri="{FF2B5EF4-FFF2-40B4-BE49-F238E27FC236}">
                <a16:creationId xmlns:a16="http://schemas.microsoft.com/office/drawing/2014/main" id="{DD057E4E-AEF2-47DE-BC05-ABE02B1F16F9}"/>
              </a:ext>
            </a:extLst>
          </p:cNvPr>
          <p:cNvPicPr>
            <a:picLocks noChangeAspect="1"/>
          </p:cNvPicPr>
          <p:nvPr/>
        </p:nvPicPr>
        <p:blipFill>
          <a:blip r:embed="rId2"/>
          <a:stretch>
            <a:fillRect/>
          </a:stretch>
        </p:blipFill>
        <p:spPr>
          <a:xfrm>
            <a:off x="-1" y="3934437"/>
            <a:ext cx="6732097" cy="2923563"/>
          </a:xfrm>
          <a:prstGeom prst="rect">
            <a:avLst/>
          </a:prstGeom>
        </p:spPr>
      </p:pic>
      <p:pic>
        <p:nvPicPr>
          <p:cNvPr id="8" name="Picture 7">
            <a:extLst>
              <a:ext uri="{FF2B5EF4-FFF2-40B4-BE49-F238E27FC236}">
                <a16:creationId xmlns:a16="http://schemas.microsoft.com/office/drawing/2014/main" id="{E5FED143-7621-428D-B02A-8A52027D571B}"/>
              </a:ext>
            </a:extLst>
          </p:cNvPr>
          <p:cNvPicPr>
            <a:picLocks noChangeAspect="1"/>
          </p:cNvPicPr>
          <p:nvPr/>
        </p:nvPicPr>
        <p:blipFill>
          <a:blip r:embed="rId3"/>
          <a:stretch>
            <a:fillRect/>
          </a:stretch>
        </p:blipFill>
        <p:spPr>
          <a:xfrm>
            <a:off x="6732096" y="389606"/>
            <a:ext cx="4600575" cy="1981200"/>
          </a:xfrm>
          <a:prstGeom prst="rect">
            <a:avLst/>
          </a:prstGeom>
        </p:spPr>
      </p:pic>
      <p:sp>
        <p:nvSpPr>
          <p:cNvPr id="9" name="Rectangle 8">
            <a:extLst>
              <a:ext uri="{FF2B5EF4-FFF2-40B4-BE49-F238E27FC236}">
                <a16:creationId xmlns:a16="http://schemas.microsoft.com/office/drawing/2014/main" id="{87E399B5-139F-4D74-93D0-20A778493CDF}"/>
              </a:ext>
            </a:extLst>
          </p:cNvPr>
          <p:cNvSpPr/>
          <p:nvPr/>
        </p:nvSpPr>
        <p:spPr>
          <a:xfrm>
            <a:off x="6732096" y="2367328"/>
            <a:ext cx="6096000" cy="1815882"/>
          </a:xfrm>
          <a:prstGeom prst="rect">
            <a:avLst/>
          </a:prstGeom>
        </p:spPr>
        <p:txBody>
          <a:bodyPr>
            <a:spAutoFit/>
          </a:bodyPr>
          <a:lstStyle/>
          <a:p>
            <a:r>
              <a:rPr lang="en-US" sz="1400"/>
              <a:t>- </a:t>
            </a:r>
            <a:r>
              <a:rPr lang="en-US" sz="1400" b="1"/>
              <a:t>Linkage</a:t>
            </a:r>
            <a:r>
              <a:rPr lang="en-US" sz="1400"/>
              <a:t>: Liên kết</a:t>
            </a:r>
            <a:br>
              <a:rPr lang="en-US" sz="1400"/>
            </a:br>
            <a:r>
              <a:rPr lang="en-US" sz="1400"/>
              <a:t>	- </a:t>
            </a:r>
            <a:r>
              <a:rPr lang="en-US" sz="1400" b="1"/>
              <a:t>Chanel</a:t>
            </a:r>
            <a:r>
              <a:rPr lang="en-US" sz="1400"/>
              <a:t>: Kênh</a:t>
            </a:r>
            <a:br>
              <a:rPr lang="en-US" sz="1400"/>
            </a:br>
            <a:r>
              <a:rPr lang="en-US" sz="1400"/>
              <a:t>	- </a:t>
            </a:r>
            <a:r>
              <a:rPr lang="en-US" sz="1400" b="1"/>
              <a:t>Post recording</a:t>
            </a:r>
            <a:r>
              <a:rPr lang="en-US" sz="1400"/>
              <a:t>: Đăng ghi</a:t>
            </a:r>
            <a:br>
              <a:rPr lang="en-US" sz="1400"/>
            </a:br>
            <a:r>
              <a:rPr lang="en-US" sz="1400"/>
              <a:t>	- </a:t>
            </a:r>
            <a:r>
              <a:rPr lang="en-US" sz="1400" b="1"/>
              <a:t>Lock: </a:t>
            </a:r>
            <a:r>
              <a:rPr lang="en-US" sz="1400"/>
              <a:t>Khóa</a:t>
            </a:r>
            <a:br>
              <a:rPr lang="en-US" sz="1400"/>
            </a:br>
            <a:r>
              <a:rPr lang="en-US" sz="1400"/>
              <a:t>	- </a:t>
            </a:r>
            <a:r>
              <a:rPr lang="en-US" sz="1400" b="1"/>
              <a:t>Linkage IO Output</a:t>
            </a:r>
            <a:r>
              <a:rPr lang="en-US" sz="1400"/>
              <a:t>: Đầu ra IO liên kết</a:t>
            </a:r>
            <a:br>
              <a:rPr lang="en-US" sz="1400"/>
            </a:br>
            <a:r>
              <a:rPr lang="en-US" sz="1400"/>
              <a:t>	- </a:t>
            </a:r>
            <a:r>
              <a:rPr lang="en-US" sz="1400" b="1"/>
              <a:t>Output Delay time</a:t>
            </a:r>
            <a:r>
              <a:rPr lang="en-US" sz="1400"/>
              <a:t>: Thời gian trễ đầu ra</a:t>
            </a:r>
            <a:br>
              <a:rPr lang="en-US" sz="1400"/>
            </a:br>
            <a:r>
              <a:rPr lang="en-US" sz="1400"/>
              <a:t>	- </a:t>
            </a:r>
            <a:r>
              <a:rPr lang="en-US" sz="1400" b="1"/>
              <a:t>Linkage Screen</a:t>
            </a:r>
            <a:r>
              <a:rPr lang="en-US" sz="1400"/>
              <a:t>: Màn hình liên kết</a:t>
            </a:r>
            <a:br>
              <a:rPr lang="en-US" sz="1400"/>
            </a:br>
            <a:r>
              <a:rPr lang="en-US" sz="1400"/>
              <a:t>	- </a:t>
            </a:r>
            <a:r>
              <a:rPr lang="en-US" sz="1400" b="1"/>
              <a:t>Alarm snap</a:t>
            </a:r>
            <a:r>
              <a:rPr lang="en-US" sz="1400"/>
              <a:t>: Cảnh báo nhanh</a:t>
            </a:r>
          </a:p>
        </p:txBody>
      </p:sp>
      <p:pic>
        <p:nvPicPr>
          <p:cNvPr id="10" name="Picture 9">
            <a:extLst>
              <a:ext uri="{FF2B5EF4-FFF2-40B4-BE49-F238E27FC236}">
                <a16:creationId xmlns:a16="http://schemas.microsoft.com/office/drawing/2014/main" id="{20BF1FBA-649A-4270-9FB9-F8BD901C4BFB}"/>
              </a:ext>
            </a:extLst>
          </p:cNvPr>
          <p:cNvPicPr>
            <a:picLocks noChangeAspect="1"/>
          </p:cNvPicPr>
          <p:nvPr/>
        </p:nvPicPr>
        <p:blipFill>
          <a:blip r:embed="rId4"/>
          <a:stretch>
            <a:fillRect/>
          </a:stretch>
        </p:blipFill>
        <p:spPr>
          <a:xfrm>
            <a:off x="8430936" y="4188108"/>
            <a:ext cx="3761064" cy="2669892"/>
          </a:xfrm>
          <a:prstGeom prst="rect">
            <a:avLst/>
          </a:prstGeom>
        </p:spPr>
      </p:pic>
    </p:spTree>
    <p:extLst>
      <p:ext uri="{BB962C8B-B14F-4D97-AF65-F5344CB8AC3E}">
        <p14:creationId xmlns:p14="http://schemas.microsoft.com/office/powerpoint/2010/main" val="1676842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CAB546-279F-4B13-9D4A-49935BD7587D}"/>
              </a:ext>
            </a:extLst>
          </p:cNvPr>
          <p:cNvSpPr/>
          <p:nvPr/>
        </p:nvSpPr>
        <p:spPr>
          <a:xfrm>
            <a:off x="0" y="0"/>
            <a:ext cx="2147832" cy="369332"/>
          </a:xfrm>
          <a:prstGeom prst="rect">
            <a:avLst/>
          </a:prstGeom>
        </p:spPr>
        <p:txBody>
          <a:bodyPr wrap="none">
            <a:spAutoFit/>
          </a:bodyPr>
          <a:lstStyle/>
          <a:p>
            <a:r>
              <a:rPr lang="en-US">
                <a:solidFill>
                  <a:srgbClr val="00B050"/>
                </a:solidFill>
              </a:rPr>
              <a:t>Advanced: Nâng cao </a:t>
            </a:r>
          </a:p>
        </p:txBody>
      </p:sp>
      <p:sp>
        <p:nvSpPr>
          <p:cNvPr id="5" name="Rectangle 4">
            <a:extLst>
              <a:ext uri="{FF2B5EF4-FFF2-40B4-BE49-F238E27FC236}">
                <a16:creationId xmlns:a16="http://schemas.microsoft.com/office/drawing/2014/main" id="{164F6EF4-1C29-420A-B159-2768BB4B8B7D}"/>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98632359-6A7C-467D-9E27-9EBB8E7D779E}"/>
              </a:ext>
            </a:extLst>
          </p:cNvPr>
          <p:cNvSpPr/>
          <p:nvPr/>
        </p:nvSpPr>
        <p:spPr>
          <a:xfrm>
            <a:off x="0" y="369332"/>
            <a:ext cx="6619120" cy="5047536"/>
          </a:xfrm>
          <a:prstGeom prst="rect">
            <a:avLst/>
          </a:prstGeom>
        </p:spPr>
        <p:txBody>
          <a:bodyPr wrap="none">
            <a:spAutoFit/>
          </a:bodyPr>
          <a:lstStyle/>
          <a:p>
            <a:pPr marL="285750" indent="-285750">
              <a:buFontTx/>
              <a:buChar char="-"/>
            </a:pPr>
            <a:r>
              <a:rPr lang="en-US" sz="1400" b="1"/>
              <a:t>Driver Behavior Alarm</a:t>
            </a:r>
            <a:r>
              <a:rPr lang="en-US" sz="1400"/>
              <a:t>: Báo động hành vi của lái xe</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Trigger</a:t>
            </a:r>
            <a:r>
              <a:rPr lang="en-US" sz="1400"/>
              <a:t>: Kích hoạt</a:t>
            </a:r>
            <a:br>
              <a:rPr lang="en-US" sz="1400"/>
            </a:br>
            <a:r>
              <a:rPr lang="en-US" sz="1400"/>
              <a:t>	+ ACCEL2 Trigger</a:t>
            </a:r>
            <a:br>
              <a:rPr lang="en-US" sz="1400"/>
            </a:br>
            <a:r>
              <a:rPr lang="en-US" sz="1400"/>
              <a:t>		- </a:t>
            </a:r>
            <a:r>
              <a:rPr lang="en-US" sz="1400" b="1"/>
              <a:t>Alarm Name</a:t>
            </a:r>
            <a:r>
              <a:rPr lang="en-US" sz="1400"/>
              <a:t>: Tên báo động</a:t>
            </a:r>
            <a:br>
              <a:rPr lang="en-US" sz="1400"/>
            </a:br>
            <a:r>
              <a:rPr lang="en-US" sz="1400"/>
              <a:t>		- </a:t>
            </a:r>
            <a:r>
              <a:rPr lang="en-US" sz="1400" b="1"/>
              <a:t>Enable</a:t>
            </a:r>
            <a:r>
              <a:rPr lang="en-US" sz="1400"/>
              <a:t>: Kích hoạt</a:t>
            </a:r>
            <a:br>
              <a:rPr lang="en-US" sz="1400"/>
            </a:br>
            <a:r>
              <a:rPr lang="en-US" sz="1400"/>
              <a:t>		- </a:t>
            </a:r>
            <a:r>
              <a:rPr lang="en-US" sz="1400" b="1"/>
              <a:t>Offset</a:t>
            </a:r>
            <a:r>
              <a:rPr lang="en-US" sz="1400"/>
              <a:t>: </a:t>
            </a:r>
            <a:br>
              <a:rPr lang="en-US" sz="1400"/>
            </a:br>
            <a:r>
              <a:rPr lang="en-US" sz="1400"/>
              <a:t>		- </a:t>
            </a:r>
            <a:r>
              <a:rPr lang="en-US" sz="1400" b="1"/>
              <a:t>Speed</a:t>
            </a:r>
            <a:r>
              <a:rPr lang="en-US" sz="1400"/>
              <a:t>: Tốc độ (20 ~ 50) KM/H</a:t>
            </a:r>
            <a:br>
              <a:rPr lang="en-US" sz="1400"/>
            </a:br>
            <a:r>
              <a:rPr lang="en-US" sz="1400"/>
              <a:t>			- </a:t>
            </a:r>
            <a:r>
              <a:rPr lang="en-US" sz="1400" b="1"/>
              <a:t>Harsh Braking</a:t>
            </a:r>
            <a:r>
              <a:rPr lang="en-US" sz="1400"/>
              <a:t>: Phanh gấp</a:t>
            </a:r>
            <a:br>
              <a:rPr lang="en-US" sz="1400"/>
            </a:br>
            <a:r>
              <a:rPr lang="en-US" sz="1400"/>
              <a:t>			- </a:t>
            </a:r>
            <a:r>
              <a:rPr lang="en-US" sz="1400" b="1"/>
              <a:t>Hard Acceleration</a:t>
            </a:r>
            <a:r>
              <a:rPr lang="en-US" sz="1400"/>
              <a:t>: Tăng tốc gấp</a:t>
            </a:r>
            <a:br>
              <a:rPr lang="en-US" sz="1400"/>
            </a:br>
            <a:r>
              <a:rPr lang="en-US" sz="1400"/>
              <a:t>			- </a:t>
            </a:r>
            <a:r>
              <a:rPr lang="en-US" sz="1400" b="1"/>
              <a:t>Harsh Left Turn</a:t>
            </a:r>
            <a:r>
              <a:rPr lang="en-US" sz="1400"/>
              <a:t>: Rẽ trái gấp</a:t>
            </a:r>
            <a:br>
              <a:rPr lang="en-US" sz="1400"/>
            </a:br>
            <a:r>
              <a:rPr lang="en-US" sz="1400"/>
              <a:t>			- </a:t>
            </a:r>
            <a:r>
              <a:rPr lang="en-US" sz="1400" b="1"/>
              <a:t>Harsh Right Turn</a:t>
            </a:r>
            <a:r>
              <a:rPr lang="en-US" sz="1400"/>
              <a:t>: Rẽ phải gấp</a:t>
            </a:r>
            <a:br>
              <a:rPr lang="en-US" sz="1400"/>
            </a:br>
            <a:r>
              <a:rPr lang="en-US" sz="1400"/>
              <a:t>			- </a:t>
            </a:r>
            <a:r>
              <a:rPr lang="en-US" sz="1400" b="1"/>
              <a:t>Shock</a:t>
            </a:r>
            <a:br>
              <a:rPr lang="en-US" sz="1400"/>
            </a:br>
            <a:r>
              <a:rPr lang="en-US" sz="1400"/>
              <a:t>			- </a:t>
            </a:r>
            <a:r>
              <a:rPr lang="en-US" sz="1400" b="1"/>
              <a:t>Effective Time</a:t>
            </a:r>
            <a:r>
              <a:rPr lang="en-US" sz="1400"/>
              <a:t>: Thời gian có hiệu lực (0 ~ 10) giây</a:t>
            </a:r>
            <a:br>
              <a:rPr lang="en-US" sz="1400"/>
            </a:br>
            <a:r>
              <a:rPr lang="en-US" sz="1400"/>
              <a:t>	- </a:t>
            </a:r>
            <a:r>
              <a:rPr lang="en-US" sz="1400" b="1"/>
              <a:t>Linkage</a:t>
            </a:r>
            <a:r>
              <a:rPr lang="en-US" sz="1400"/>
              <a:t>: Liên kết</a:t>
            </a:r>
            <a:br>
              <a:rPr lang="en-US" sz="1400"/>
            </a:br>
            <a:r>
              <a:rPr lang="en-US" sz="1400"/>
              <a:t>- </a:t>
            </a:r>
            <a:r>
              <a:rPr lang="en-US" sz="1400" b="1"/>
              <a:t>Real Time</a:t>
            </a:r>
            <a:r>
              <a:rPr lang="en-US" sz="1400"/>
              <a:t>: Thời gian thực</a:t>
            </a:r>
            <a:br>
              <a:rPr lang="en-US" sz="1400"/>
            </a:br>
            <a:r>
              <a:rPr lang="en-US" sz="1400"/>
              <a:t>- </a:t>
            </a:r>
            <a:r>
              <a:rPr lang="en-US" sz="1400" b="1"/>
              <a:t>Installation Angle</a:t>
            </a:r>
            <a:r>
              <a:rPr lang="en-US" sz="1400"/>
              <a:t>: Góc cài đặt</a:t>
            </a:r>
            <a:br>
              <a:rPr lang="en-US" sz="1400"/>
            </a:br>
            <a:r>
              <a:rPr lang="en-US" sz="1400"/>
              <a:t>- </a:t>
            </a:r>
            <a:r>
              <a:rPr lang="en-US" sz="1400" b="1"/>
              <a:t>100HZ G-Sensor value</a:t>
            </a:r>
            <a:r>
              <a:rPr lang="en-US" sz="1400"/>
              <a:t>: Giá trị cảm biến</a:t>
            </a:r>
          </a:p>
          <a:p>
            <a:pPr marL="285750" indent="-285750">
              <a:buFontTx/>
              <a:buChar char="-"/>
            </a:pPr>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a:t>
            </a:r>
          </a:p>
          <a:p>
            <a:r>
              <a:rPr lang="en-US" sz="1400">
                <a:solidFill>
                  <a:srgbClr val="FF0000"/>
                </a:solidFill>
                <a:latin typeface="Arial" panose="020B0604020202020204" pitchFamily="34" charset="0"/>
                <a:cs typeface="Arial" panose="020B0604020202020204" pitchFamily="34" charset="0"/>
              </a:rPr>
              <a:t> để được hướng dẫn</a:t>
            </a:r>
          </a:p>
          <a:p>
            <a:endParaRPr lang="en-US" sz="1400"/>
          </a:p>
        </p:txBody>
      </p:sp>
      <p:pic>
        <p:nvPicPr>
          <p:cNvPr id="7" name="Picture 6">
            <a:extLst>
              <a:ext uri="{FF2B5EF4-FFF2-40B4-BE49-F238E27FC236}">
                <a16:creationId xmlns:a16="http://schemas.microsoft.com/office/drawing/2014/main" id="{33189189-9746-4DFF-85A5-84B0CA9D9A1E}"/>
              </a:ext>
            </a:extLst>
          </p:cNvPr>
          <p:cNvPicPr>
            <a:picLocks noChangeAspect="1"/>
          </p:cNvPicPr>
          <p:nvPr/>
        </p:nvPicPr>
        <p:blipFill>
          <a:blip r:embed="rId2"/>
          <a:stretch>
            <a:fillRect/>
          </a:stretch>
        </p:blipFill>
        <p:spPr>
          <a:xfrm>
            <a:off x="5368954" y="3870583"/>
            <a:ext cx="6823046" cy="2987417"/>
          </a:xfrm>
          <a:prstGeom prst="rect">
            <a:avLst/>
          </a:prstGeom>
        </p:spPr>
      </p:pic>
      <p:pic>
        <p:nvPicPr>
          <p:cNvPr id="8" name="Picture 7">
            <a:extLst>
              <a:ext uri="{FF2B5EF4-FFF2-40B4-BE49-F238E27FC236}">
                <a16:creationId xmlns:a16="http://schemas.microsoft.com/office/drawing/2014/main" id="{B141213C-CD7A-4496-A8E7-41BC99527BB8}"/>
              </a:ext>
            </a:extLst>
          </p:cNvPr>
          <p:cNvPicPr>
            <a:picLocks noChangeAspect="1"/>
          </p:cNvPicPr>
          <p:nvPr/>
        </p:nvPicPr>
        <p:blipFill>
          <a:blip r:embed="rId3"/>
          <a:stretch>
            <a:fillRect/>
          </a:stretch>
        </p:blipFill>
        <p:spPr>
          <a:xfrm>
            <a:off x="7348756" y="1089988"/>
            <a:ext cx="4843244" cy="2654760"/>
          </a:xfrm>
          <a:prstGeom prst="rect">
            <a:avLst/>
          </a:prstGeom>
        </p:spPr>
      </p:pic>
    </p:spTree>
    <p:extLst>
      <p:ext uri="{BB962C8B-B14F-4D97-AF65-F5344CB8AC3E}">
        <p14:creationId xmlns:p14="http://schemas.microsoft.com/office/powerpoint/2010/main" val="100587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956753-F018-4591-8856-CB9ED70565E9}"/>
              </a:ext>
            </a:extLst>
          </p:cNvPr>
          <p:cNvSpPr/>
          <p:nvPr/>
        </p:nvSpPr>
        <p:spPr>
          <a:xfrm>
            <a:off x="0" y="0"/>
            <a:ext cx="2147832" cy="369332"/>
          </a:xfrm>
          <a:prstGeom prst="rect">
            <a:avLst/>
          </a:prstGeom>
        </p:spPr>
        <p:txBody>
          <a:bodyPr wrap="none">
            <a:spAutoFit/>
          </a:bodyPr>
          <a:lstStyle/>
          <a:p>
            <a:r>
              <a:rPr lang="en-US">
                <a:solidFill>
                  <a:srgbClr val="00B050"/>
                </a:solidFill>
              </a:rPr>
              <a:t>Advanced: Nâng cao </a:t>
            </a:r>
          </a:p>
        </p:txBody>
      </p:sp>
      <p:sp>
        <p:nvSpPr>
          <p:cNvPr id="5" name="Rectangle 4">
            <a:extLst>
              <a:ext uri="{FF2B5EF4-FFF2-40B4-BE49-F238E27FC236}">
                <a16:creationId xmlns:a16="http://schemas.microsoft.com/office/drawing/2014/main" id="{FA40397F-61F7-48E8-A909-FB2EBF03163F}"/>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7BB75E7D-4057-4B1A-ABCC-4DF7654BD886}"/>
              </a:ext>
            </a:extLst>
          </p:cNvPr>
          <p:cNvSpPr/>
          <p:nvPr/>
        </p:nvSpPr>
        <p:spPr>
          <a:xfrm>
            <a:off x="0" y="369332"/>
            <a:ext cx="5748690" cy="1600438"/>
          </a:xfrm>
          <a:prstGeom prst="rect">
            <a:avLst/>
          </a:prstGeom>
        </p:spPr>
        <p:txBody>
          <a:bodyPr wrap="none">
            <a:spAutoFit/>
          </a:bodyPr>
          <a:lstStyle/>
          <a:p>
            <a:pPr marL="285750" indent="-285750">
              <a:buFontTx/>
              <a:buChar char="-"/>
            </a:pPr>
            <a:r>
              <a:rPr lang="en-US" sz="1400" b="1"/>
              <a:t>Geo-Fence</a:t>
            </a:r>
            <a:r>
              <a:rPr lang="en-US" sz="1400"/>
              <a:t>: hàng rào địa lý</a:t>
            </a:r>
            <a:br>
              <a:rPr lang="en-US" sz="1400"/>
            </a:br>
            <a:r>
              <a:rPr lang="en-US" sz="1400"/>
              <a:t>	- </a:t>
            </a:r>
            <a:r>
              <a:rPr lang="en-US" sz="1400" b="1"/>
              <a:t>Area I/O Alarm Switch</a:t>
            </a:r>
            <a:r>
              <a:rPr lang="en-US" sz="1400"/>
              <a:t>: Báo động khu vực I/O</a:t>
            </a:r>
            <a:br>
              <a:rPr lang="en-US" sz="1400"/>
            </a:br>
            <a:r>
              <a:rPr lang="en-US" sz="1400"/>
              <a:t>	-</a:t>
            </a:r>
            <a:r>
              <a:rPr lang="en-US" sz="1400" b="1"/>
              <a:t> Line I/O Alarm Switch</a:t>
            </a:r>
            <a:r>
              <a:rPr lang="en-US" sz="1400"/>
              <a:t>: Báo động dòng I/O</a:t>
            </a:r>
            <a:br>
              <a:rPr lang="en-US" sz="1400"/>
            </a:br>
            <a:r>
              <a:rPr lang="en-US" sz="1400"/>
              <a:t>	- </a:t>
            </a:r>
            <a:r>
              <a:rPr lang="en-US" sz="1400" b="1"/>
              <a:t>Skew Alarm Switch</a:t>
            </a:r>
            <a:r>
              <a:rPr lang="en-US" sz="1400"/>
              <a:t>: Báo động nghiêng</a:t>
            </a:r>
            <a:br>
              <a:rPr lang="en-US" sz="1400"/>
            </a:br>
            <a:r>
              <a:rPr lang="en-US" sz="1400"/>
              <a:t>	- </a:t>
            </a:r>
            <a:r>
              <a:rPr lang="en-US" sz="1400" b="1"/>
              <a:t>Driving Alarm Switch</a:t>
            </a:r>
            <a:r>
              <a:rPr lang="en-US" sz="1400"/>
              <a:t>: Báo động lái xe</a:t>
            </a:r>
            <a:br>
              <a:rPr lang="en-US" sz="1400"/>
            </a:br>
            <a:r>
              <a:rPr lang="en-US" sz="1400"/>
              <a:t>	- </a:t>
            </a:r>
            <a:r>
              <a:rPr lang="en-US" sz="1400" b="1"/>
              <a:t>Section Limit Speed TTS Switch</a:t>
            </a:r>
            <a:r>
              <a:rPr lang="en-US" sz="1400"/>
              <a:t>: Báo động giới hạn tốc độ</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7" name="Picture 6">
            <a:extLst>
              <a:ext uri="{FF2B5EF4-FFF2-40B4-BE49-F238E27FC236}">
                <a16:creationId xmlns:a16="http://schemas.microsoft.com/office/drawing/2014/main" id="{D0260808-211C-4E68-A739-E63F49D17C9B}"/>
              </a:ext>
            </a:extLst>
          </p:cNvPr>
          <p:cNvPicPr>
            <a:picLocks noChangeAspect="1"/>
          </p:cNvPicPr>
          <p:nvPr/>
        </p:nvPicPr>
        <p:blipFill>
          <a:blip r:embed="rId2"/>
          <a:stretch>
            <a:fillRect/>
          </a:stretch>
        </p:blipFill>
        <p:spPr>
          <a:xfrm>
            <a:off x="0" y="2453071"/>
            <a:ext cx="9739618" cy="4404929"/>
          </a:xfrm>
          <a:prstGeom prst="rect">
            <a:avLst/>
          </a:prstGeom>
        </p:spPr>
      </p:pic>
    </p:spTree>
    <p:extLst>
      <p:ext uri="{BB962C8B-B14F-4D97-AF65-F5344CB8AC3E}">
        <p14:creationId xmlns:p14="http://schemas.microsoft.com/office/powerpoint/2010/main" val="1121875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D188AD-5A7A-4D6B-B0BC-ED28DD9C5D07}"/>
              </a:ext>
            </a:extLst>
          </p:cNvPr>
          <p:cNvSpPr/>
          <p:nvPr/>
        </p:nvSpPr>
        <p:spPr>
          <a:xfrm>
            <a:off x="218113" y="8389"/>
            <a:ext cx="513282" cy="369332"/>
          </a:xfrm>
          <a:prstGeom prst="rect">
            <a:avLst/>
          </a:prstGeom>
        </p:spPr>
        <p:txBody>
          <a:bodyPr wrap="none">
            <a:spAutoFit/>
          </a:bodyPr>
          <a:lstStyle/>
          <a:p>
            <a:r>
              <a:rPr lang="en-US">
                <a:solidFill>
                  <a:srgbClr val="00B050"/>
                </a:solidFill>
              </a:rPr>
              <a:t>Log</a:t>
            </a:r>
          </a:p>
        </p:txBody>
      </p:sp>
      <p:sp>
        <p:nvSpPr>
          <p:cNvPr id="5" name="Rectangle 4">
            <a:extLst>
              <a:ext uri="{FF2B5EF4-FFF2-40B4-BE49-F238E27FC236}">
                <a16:creationId xmlns:a16="http://schemas.microsoft.com/office/drawing/2014/main" id="{0AD4CA99-0A13-42CD-B21B-1D0F7796198C}"/>
              </a:ext>
            </a:extLst>
          </p:cNvPr>
          <p:cNvSpPr/>
          <p:nvPr/>
        </p:nvSpPr>
        <p:spPr>
          <a:xfrm>
            <a:off x="0" y="377721"/>
            <a:ext cx="3689472" cy="2031325"/>
          </a:xfrm>
          <a:prstGeom prst="rect">
            <a:avLst/>
          </a:prstGeom>
        </p:spPr>
        <p:txBody>
          <a:bodyPr wrap="none">
            <a:spAutoFit/>
          </a:bodyPr>
          <a:lstStyle/>
          <a:p>
            <a:r>
              <a:rPr lang="en-US" sz="1400"/>
              <a:t>- </a:t>
            </a:r>
            <a:r>
              <a:rPr lang="en-US" sz="1400" b="1"/>
              <a:t>Log Type</a:t>
            </a:r>
            <a:r>
              <a:rPr lang="en-US" sz="1400"/>
              <a:t>: Loại nhật ký</a:t>
            </a:r>
            <a:br>
              <a:rPr lang="en-US" sz="1400"/>
            </a:br>
            <a:r>
              <a:rPr lang="en-US" sz="1400"/>
              <a:t>	- </a:t>
            </a:r>
            <a:r>
              <a:rPr lang="en-US" sz="1400" b="1"/>
              <a:t>Alarm log</a:t>
            </a:r>
            <a:r>
              <a:rPr lang="en-US" sz="1400"/>
              <a:t>: Nhật ký báo động</a:t>
            </a:r>
            <a:br>
              <a:rPr lang="en-US" sz="1400"/>
            </a:br>
            <a:r>
              <a:rPr lang="en-US" sz="1400"/>
              <a:t>	- </a:t>
            </a:r>
            <a:r>
              <a:rPr lang="en-US" sz="1400" b="1"/>
              <a:t>Operation Log</a:t>
            </a:r>
            <a:r>
              <a:rPr lang="en-US" sz="1400"/>
              <a:t>: Nhật ký hoạt động</a:t>
            </a:r>
            <a:br>
              <a:rPr lang="en-US" sz="1400"/>
            </a:br>
            <a:r>
              <a:rPr lang="en-US" sz="1400"/>
              <a:t>	- </a:t>
            </a:r>
            <a:r>
              <a:rPr lang="en-US" sz="1400" b="1"/>
              <a:t>Locker log</a:t>
            </a:r>
            <a:r>
              <a:rPr lang="en-US" sz="1400"/>
              <a:t>: Nhật ký khóa</a:t>
            </a:r>
            <a:br>
              <a:rPr lang="en-US" sz="1400"/>
            </a:br>
            <a:r>
              <a:rPr lang="en-US" sz="1400"/>
              <a:t>- </a:t>
            </a:r>
            <a:r>
              <a:rPr lang="en-US" sz="1400" b="1"/>
              <a:t>Time</a:t>
            </a:r>
            <a:r>
              <a:rPr lang="en-US" sz="1400"/>
              <a:t>: Thời gian kiểm tra nhật ký</a:t>
            </a:r>
            <a:br>
              <a:rPr lang="en-US" sz="1400"/>
            </a:br>
            <a:r>
              <a:rPr lang="en-US" sz="1400"/>
              <a:t>- </a:t>
            </a:r>
            <a:r>
              <a:rPr lang="en-US" sz="1400" b="1"/>
              <a:t>Operate</a:t>
            </a:r>
            <a:r>
              <a:rPr lang="en-US" sz="1400"/>
              <a:t>: Vận hành</a:t>
            </a:r>
            <a:br>
              <a:rPr lang="en-US" sz="1400"/>
            </a:br>
            <a:r>
              <a:rPr lang="en-US" sz="1400"/>
              <a:t>- </a:t>
            </a:r>
            <a:r>
              <a:rPr lang="en-US" sz="1400" b="1"/>
              <a:t>From</a:t>
            </a:r>
            <a:r>
              <a:rPr lang="en-US" sz="1400"/>
              <a:t>: Thời gian bắt đầu – Kết thúc kiểm tra</a:t>
            </a:r>
            <a:br>
              <a:rPr lang="en-US" sz="1400"/>
            </a:br>
            <a:r>
              <a:rPr lang="en-US" sz="1400"/>
              <a:t>- </a:t>
            </a:r>
            <a:r>
              <a:rPr lang="en-US" sz="1400" b="1"/>
              <a:t>Search</a:t>
            </a:r>
            <a:r>
              <a:rPr lang="en-US" sz="1400"/>
              <a:t>: Tìm kiếm</a:t>
            </a:r>
            <a:br>
              <a:rPr lang="en-US" sz="1400"/>
            </a:br>
            <a:r>
              <a:rPr lang="en-US" sz="1400"/>
              <a:t>- </a:t>
            </a:r>
            <a:r>
              <a:rPr lang="en-US" sz="1400" b="1"/>
              <a:t>Export</a:t>
            </a:r>
            <a:r>
              <a:rPr lang="en-US" sz="1400"/>
              <a:t>: Trích xuất</a:t>
            </a:r>
          </a:p>
        </p:txBody>
      </p:sp>
      <p:pic>
        <p:nvPicPr>
          <p:cNvPr id="6" name="Picture 5">
            <a:extLst>
              <a:ext uri="{FF2B5EF4-FFF2-40B4-BE49-F238E27FC236}">
                <a16:creationId xmlns:a16="http://schemas.microsoft.com/office/drawing/2014/main" id="{2DE9D98F-7396-4CBC-9F12-5030EA849211}"/>
              </a:ext>
            </a:extLst>
          </p:cNvPr>
          <p:cNvPicPr>
            <a:picLocks noChangeAspect="1"/>
          </p:cNvPicPr>
          <p:nvPr/>
        </p:nvPicPr>
        <p:blipFill>
          <a:blip r:embed="rId2"/>
          <a:stretch>
            <a:fillRect/>
          </a:stretch>
        </p:blipFill>
        <p:spPr>
          <a:xfrm>
            <a:off x="0" y="2778378"/>
            <a:ext cx="10153256" cy="4079622"/>
          </a:xfrm>
          <a:prstGeom prst="rect">
            <a:avLst/>
          </a:prstGeom>
        </p:spPr>
      </p:pic>
    </p:spTree>
    <p:extLst>
      <p:ext uri="{BB962C8B-B14F-4D97-AF65-F5344CB8AC3E}">
        <p14:creationId xmlns:p14="http://schemas.microsoft.com/office/powerpoint/2010/main" val="352267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3B1AEE-B2F8-4034-AB7B-FCF8B01A23AB}"/>
              </a:ext>
            </a:extLst>
          </p:cNvPr>
          <p:cNvSpPr/>
          <p:nvPr/>
        </p:nvSpPr>
        <p:spPr>
          <a:xfrm>
            <a:off x="218113" y="8389"/>
            <a:ext cx="2158155" cy="369332"/>
          </a:xfrm>
          <a:prstGeom prst="rect">
            <a:avLst/>
          </a:prstGeom>
        </p:spPr>
        <p:txBody>
          <a:bodyPr wrap="none">
            <a:spAutoFit/>
          </a:bodyPr>
          <a:lstStyle/>
          <a:p>
            <a:r>
              <a:rPr lang="en-US">
                <a:solidFill>
                  <a:srgbClr val="00B050"/>
                </a:solidFill>
              </a:rPr>
              <a:t>Maintenance: Bảo trì</a:t>
            </a:r>
          </a:p>
        </p:txBody>
      </p:sp>
      <p:sp>
        <p:nvSpPr>
          <p:cNvPr id="5" name="Rectangle 4">
            <a:extLst>
              <a:ext uri="{FF2B5EF4-FFF2-40B4-BE49-F238E27FC236}">
                <a16:creationId xmlns:a16="http://schemas.microsoft.com/office/drawing/2014/main" id="{349F7D64-5C14-48FD-88A8-3A29E55023CA}"/>
              </a:ext>
            </a:extLst>
          </p:cNvPr>
          <p:cNvSpPr/>
          <p:nvPr/>
        </p:nvSpPr>
        <p:spPr>
          <a:xfrm>
            <a:off x="0" y="377721"/>
            <a:ext cx="4055597" cy="954107"/>
          </a:xfrm>
          <a:prstGeom prst="rect">
            <a:avLst/>
          </a:prstGeom>
        </p:spPr>
        <p:txBody>
          <a:bodyPr wrap="none">
            <a:spAutoFit/>
          </a:bodyPr>
          <a:lstStyle/>
          <a:p>
            <a:r>
              <a:rPr lang="en-US" sz="1400"/>
              <a:t>- </a:t>
            </a:r>
            <a:r>
              <a:rPr lang="en-US" sz="1400" b="1"/>
              <a:t>Version info</a:t>
            </a:r>
            <a:r>
              <a:rPr lang="en-US" sz="1400"/>
              <a:t>: Thông tin phiên bản</a:t>
            </a:r>
            <a:br>
              <a:rPr lang="en-US" sz="1400"/>
            </a:br>
            <a:r>
              <a:rPr lang="en-US" sz="1400"/>
              <a:t>	- </a:t>
            </a:r>
            <a:r>
              <a:rPr lang="en-US" sz="1400" b="1"/>
              <a:t>Firmwace Version</a:t>
            </a:r>
            <a:r>
              <a:rPr lang="en-US" sz="1400"/>
              <a:t>: Phiên bản Firmwace</a:t>
            </a:r>
            <a:br>
              <a:rPr lang="en-US" sz="1400"/>
            </a:br>
            <a:r>
              <a:rPr lang="en-US" sz="1400"/>
              <a:t>	- </a:t>
            </a:r>
            <a:r>
              <a:rPr lang="en-US" sz="1400" b="1"/>
              <a:t>MCU version</a:t>
            </a:r>
            <a:r>
              <a:rPr lang="en-US" sz="1400"/>
              <a:t>: Phiên bản MCU</a:t>
            </a:r>
            <a:br>
              <a:rPr lang="en-US" sz="1400"/>
            </a:br>
            <a:r>
              <a:rPr lang="en-US" sz="1400"/>
              <a:t>	- </a:t>
            </a:r>
            <a:r>
              <a:rPr lang="en-US" sz="1400" b="1"/>
              <a:t>GPS version</a:t>
            </a:r>
            <a:r>
              <a:rPr lang="en-US" sz="1400"/>
              <a:t>: Phiên bản GPS</a:t>
            </a:r>
          </a:p>
        </p:txBody>
      </p:sp>
      <p:pic>
        <p:nvPicPr>
          <p:cNvPr id="6" name="Picture 5">
            <a:extLst>
              <a:ext uri="{FF2B5EF4-FFF2-40B4-BE49-F238E27FC236}">
                <a16:creationId xmlns:a16="http://schemas.microsoft.com/office/drawing/2014/main" id="{69A2D8F3-E92F-463C-95ED-53F51C2E1972}"/>
              </a:ext>
            </a:extLst>
          </p:cNvPr>
          <p:cNvPicPr>
            <a:picLocks noChangeAspect="1"/>
          </p:cNvPicPr>
          <p:nvPr/>
        </p:nvPicPr>
        <p:blipFill>
          <a:blip r:embed="rId2"/>
          <a:stretch>
            <a:fillRect/>
          </a:stretch>
        </p:blipFill>
        <p:spPr>
          <a:xfrm>
            <a:off x="0" y="1666874"/>
            <a:ext cx="12192000" cy="5191126"/>
          </a:xfrm>
          <a:prstGeom prst="rect">
            <a:avLst/>
          </a:prstGeom>
        </p:spPr>
      </p:pic>
    </p:spTree>
    <p:extLst>
      <p:ext uri="{BB962C8B-B14F-4D97-AF65-F5344CB8AC3E}">
        <p14:creationId xmlns:p14="http://schemas.microsoft.com/office/powerpoint/2010/main" val="4078326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F99018-EEB2-4E34-AF10-088CC662BF51}"/>
              </a:ext>
            </a:extLst>
          </p:cNvPr>
          <p:cNvSpPr/>
          <p:nvPr/>
        </p:nvSpPr>
        <p:spPr>
          <a:xfrm>
            <a:off x="218113" y="8389"/>
            <a:ext cx="3194336" cy="369332"/>
          </a:xfrm>
          <a:prstGeom prst="rect">
            <a:avLst/>
          </a:prstGeom>
        </p:spPr>
        <p:txBody>
          <a:bodyPr wrap="none">
            <a:spAutoFit/>
          </a:bodyPr>
          <a:lstStyle/>
          <a:p>
            <a:r>
              <a:rPr lang="en-US">
                <a:solidFill>
                  <a:srgbClr val="00B050"/>
                </a:solidFill>
              </a:rPr>
              <a:t>Device Module: Mô-đun thiết bị</a:t>
            </a:r>
          </a:p>
        </p:txBody>
      </p:sp>
      <p:sp>
        <p:nvSpPr>
          <p:cNvPr id="5" name="Rectangle 4">
            <a:extLst>
              <a:ext uri="{FF2B5EF4-FFF2-40B4-BE49-F238E27FC236}">
                <a16:creationId xmlns:a16="http://schemas.microsoft.com/office/drawing/2014/main" id="{4C2F1D22-8FCF-4DC2-8FE9-2B5DE8E17F26}"/>
              </a:ext>
            </a:extLst>
          </p:cNvPr>
          <p:cNvSpPr/>
          <p:nvPr/>
        </p:nvSpPr>
        <p:spPr>
          <a:xfrm>
            <a:off x="0" y="377721"/>
            <a:ext cx="3756606" cy="1384995"/>
          </a:xfrm>
          <a:prstGeom prst="rect">
            <a:avLst/>
          </a:prstGeom>
        </p:spPr>
        <p:txBody>
          <a:bodyPr wrap="none">
            <a:spAutoFit/>
          </a:bodyPr>
          <a:lstStyle/>
          <a:p>
            <a:r>
              <a:rPr lang="en-US" sz="1400"/>
              <a:t>- Sử dụng Module1</a:t>
            </a:r>
            <a:br>
              <a:rPr lang="en-US" sz="1400"/>
            </a:br>
            <a:r>
              <a:rPr lang="en-US" sz="1400"/>
              <a:t>	- </a:t>
            </a:r>
            <a:r>
              <a:rPr lang="en-US" sz="1400" b="1"/>
              <a:t>Network Type</a:t>
            </a:r>
            <a:r>
              <a:rPr lang="en-US" sz="1400"/>
              <a:t>: Dạng kết nối</a:t>
            </a:r>
            <a:br>
              <a:rPr lang="en-US" sz="1400"/>
            </a:br>
            <a:r>
              <a:rPr lang="en-US" sz="1400"/>
              <a:t>	- </a:t>
            </a:r>
            <a:r>
              <a:rPr lang="en-US" sz="1400" b="1"/>
              <a:t>Moduel Status</a:t>
            </a:r>
            <a:r>
              <a:rPr lang="en-US" sz="1400"/>
              <a:t>: Trạng thái Mô-đun</a:t>
            </a:r>
            <a:br>
              <a:rPr lang="en-US" sz="1400"/>
            </a:br>
            <a:r>
              <a:rPr lang="en-US" sz="1400"/>
              <a:t>	- </a:t>
            </a:r>
            <a:r>
              <a:rPr lang="en-US" sz="1400" b="1"/>
              <a:t>Sim Card Status</a:t>
            </a:r>
            <a:r>
              <a:rPr lang="en-US" sz="1400"/>
              <a:t>: Trạng thái thẻ sim</a:t>
            </a:r>
            <a:br>
              <a:rPr lang="en-US" sz="1400"/>
            </a:br>
            <a:r>
              <a:rPr lang="en-US" sz="1400"/>
              <a:t>	- </a:t>
            </a:r>
            <a:r>
              <a:rPr lang="en-US" sz="1400" b="1"/>
              <a:t>Signal</a:t>
            </a:r>
            <a:r>
              <a:rPr lang="en-US" sz="1400"/>
              <a:t>: Tín hiệu</a:t>
            </a:r>
            <a:br>
              <a:rPr lang="en-US" sz="1400"/>
            </a:br>
            <a:r>
              <a:rPr lang="en-US" sz="1400"/>
              <a:t>	- </a:t>
            </a:r>
            <a:r>
              <a:rPr lang="en-US" sz="1400" b="1"/>
              <a:t>Dial status</a:t>
            </a:r>
            <a:r>
              <a:rPr lang="en-US" sz="1400"/>
              <a:t>: Trạng thái quay số</a:t>
            </a:r>
          </a:p>
        </p:txBody>
      </p:sp>
      <p:pic>
        <p:nvPicPr>
          <p:cNvPr id="6" name="Picture 5">
            <a:extLst>
              <a:ext uri="{FF2B5EF4-FFF2-40B4-BE49-F238E27FC236}">
                <a16:creationId xmlns:a16="http://schemas.microsoft.com/office/drawing/2014/main" id="{EFFED3FB-9B6C-4245-BDC4-21BEE2ADF1E0}"/>
              </a:ext>
            </a:extLst>
          </p:cNvPr>
          <p:cNvPicPr>
            <a:picLocks noChangeAspect="1"/>
          </p:cNvPicPr>
          <p:nvPr/>
        </p:nvPicPr>
        <p:blipFill>
          <a:blip r:embed="rId2"/>
          <a:stretch>
            <a:fillRect/>
          </a:stretch>
        </p:blipFill>
        <p:spPr>
          <a:xfrm>
            <a:off x="0" y="1844226"/>
            <a:ext cx="8690994" cy="5013774"/>
          </a:xfrm>
          <a:prstGeom prst="rect">
            <a:avLst/>
          </a:prstGeom>
        </p:spPr>
      </p:pic>
    </p:spTree>
    <p:extLst>
      <p:ext uri="{BB962C8B-B14F-4D97-AF65-F5344CB8AC3E}">
        <p14:creationId xmlns:p14="http://schemas.microsoft.com/office/powerpoint/2010/main" val="867972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 y="2852261"/>
            <a:ext cx="7383780" cy="4005739"/>
          </a:xfrm>
          <a:prstGeom prst="rect">
            <a:avLst/>
          </a:prstGeom>
        </p:spPr>
      </p:pic>
      <p:sp>
        <p:nvSpPr>
          <p:cNvPr id="3" name="Rectangle 2"/>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4" name="Rectangle 3"/>
          <p:cNvSpPr/>
          <p:nvPr/>
        </p:nvSpPr>
        <p:spPr>
          <a:xfrm>
            <a:off x="-2" y="369332"/>
            <a:ext cx="11736200" cy="1815882"/>
          </a:xfrm>
          <a:prstGeom prst="rect">
            <a:avLst/>
          </a:prstGeom>
        </p:spPr>
        <p:txBody>
          <a:bodyPr wrap="square">
            <a:spAutoFit/>
          </a:bodyPr>
          <a:lstStyle/>
          <a:p>
            <a:r>
              <a:rPr lang="en-US" sz="1400"/>
              <a:t>- </a:t>
            </a:r>
            <a:r>
              <a:rPr lang="en-US" sz="1400" b="1"/>
              <a:t>ON/OFF mode</a:t>
            </a:r>
            <a:r>
              <a:rPr lang="en-US" sz="1400"/>
              <a:t>: Chế độ hoạt động theo ACC</a:t>
            </a:r>
            <a:br>
              <a:rPr lang="en-US" sz="1400"/>
            </a:br>
            <a:r>
              <a:rPr lang="en-US" sz="1400"/>
              <a:t>	+ </a:t>
            </a:r>
            <a:r>
              <a:rPr lang="en-US" sz="1400" b="1"/>
              <a:t>Ignition: </a:t>
            </a:r>
            <a:r>
              <a:rPr lang="en-US" sz="1400"/>
              <a:t>Khi đặt chế độ này thiết bị sẽ hoạt động theo ACC</a:t>
            </a:r>
            <a:br>
              <a:rPr lang="en-US" sz="1400"/>
            </a:br>
            <a:r>
              <a:rPr lang="en-US" sz="1400"/>
              <a:t>		- - </a:t>
            </a:r>
            <a:r>
              <a:rPr lang="en-US" sz="1400" b="1"/>
              <a:t>Ignition Delay</a:t>
            </a:r>
            <a:r>
              <a:rPr lang="en-US" sz="1400"/>
              <a:t>: Thời gian sau khi tắt ACC thiết bị sẽ ngừng gửi dữ liệu (10 ~ 86399 giây)</a:t>
            </a:r>
            <a:br>
              <a:rPr lang="en-US" sz="1400"/>
            </a:br>
            <a:r>
              <a:rPr lang="en-US" sz="1400" b="1"/>
              <a:t>	</a:t>
            </a:r>
            <a:r>
              <a:rPr lang="en-US" sz="1400"/>
              <a:t>+</a:t>
            </a:r>
            <a:r>
              <a:rPr lang="en-US" sz="1400" b="1"/>
              <a:t> Timer: </a:t>
            </a:r>
            <a:r>
              <a:rPr lang="en-US" sz="1400"/>
              <a:t>Chế độ hoạt động theo thời gian</a:t>
            </a:r>
            <a:br>
              <a:rPr lang="en-US" sz="1400"/>
            </a:br>
            <a:r>
              <a:rPr lang="en-US" sz="1400"/>
              <a:t>		- </a:t>
            </a:r>
            <a:r>
              <a:rPr lang="en-US" sz="1400" b="1"/>
              <a:t>Time From</a:t>
            </a:r>
            <a:r>
              <a:rPr lang="en-US" sz="1400"/>
              <a:t>: Có thể chọn thời gian cho thiết bị, nếu chọn từ 00:00:00 đến 23:59:59 thiết bị sẽ hoạt động liên tục 24/24 </a:t>
            </a:r>
            <a:r>
              <a:rPr lang="en-US" sz="1400" i="1"/>
              <a:t>(lưu ý: hạn chế sử dụng tính năng này, Camera hoạt động liên tục 24/7 có thể sẽ phát sinh lỗi bị treo)</a:t>
            </a:r>
            <a:br>
              <a:rPr lang="en-US" sz="1400"/>
            </a:br>
            <a:r>
              <a:rPr lang="en-US" sz="1400"/>
              <a:t>	+ </a:t>
            </a:r>
            <a:r>
              <a:rPr lang="en-US" sz="1400" b="1"/>
              <a:t>Ignition or Timer: </a:t>
            </a:r>
            <a:r>
              <a:rPr lang="en-US" sz="1400"/>
              <a:t>Sử dụng cả 2 chế độ ACC và Thời gian</a:t>
            </a:r>
            <a:br>
              <a:rPr lang="en-US" sz="1400"/>
            </a:br>
            <a:endParaRPr lang="en-US" sz="1400"/>
          </a:p>
        </p:txBody>
      </p:sp>
      <p:sp>
        <p:nvSpPr>
          <p:cNvPr id="5" name="Rectangle 4">
            <a:extLst>
              <a:ext uri="{FF2B5EF4-FFF2-40B4-BE49-F238E27FC236}">
                <a16:creationId xmlns:a16="http://schemas.microsoft.com/office/drawing/2014/main" id="{C9DA91FF-57D9-4ACD-891B-35B17681477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484564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D1B205-F2B2-4470-8D05-C086707D6D5F}"/>
              </a:ext>
            </a:extLst>
          </p:cNvPr>
          <p:cNvSpPr/>
          <p:nvPr/>
        </p:nvSpPr>
        <p:spPr>
          <a:xfrm>
            <a:off x="0" y="0"/>
            <a:ext cx="3127716" cy="369332"/>
          </a:xfrm>
          <a:prstGeom prst="rect">
            <a:avLst/>
          </a:prstGeom>
        </p:spPr>
        <p:txBody>
          <a:bodyPr wrap="none">
            <a:spAutoFit/>
          </a:bodyPr>
          <a:lstStyle/>
          <a:p>
            <a:r>
              <a:rPr lang="en-US">
                <a:solidFill>
                  <a:srgbClr val="00B050"/>
                </a:solidFill>
              </a:rPr>
              <a:t>Storage Device: Thiết bị l</a:t>
            </a:r>
            <a:r>
              <a:rPr lang="vi-VN">
                <a:solidFill>
                  <a:srgbClr val="00B050"/>
                </a:solidFill>
              </a:rPr>
              <a:t>ư</a:t>
            </a:r>
            <a:r>
              <a:rPr lang="en-US">
                <a:solidFill>
                  <a:srgbClr val="00B050"/>
                </a:solidFill>
              </a:rPr>
              <a:t>u trữ</a:t>
            </a:r>
          </a:p>
        </p:txBody>
      </p:sp>
      <p:sp>
        <p:nvSpPr>
          <p:cNvPr id="5" name="Rectangle 4">
            <a:extLst>
              <a:ext uri="{FF2B5EF4-FFF2-40B4-BE49-F238E27FC236}">
                <a16:creationId xmlns:a16="http://schemas.microsoft.com/office/drawing/2014/main" id="{EAAB213F-6898-4185-BE07-14399EFE962D}"/>
              </a:ext>
            </a:extLst>
          </p:cNvPr>
          <p:cNvSpPr/>
          <p:nvPr/>
        </p:nvSpPr>
        <p:spPr>
          <a:xfrm>
            <a:off x="0" y="369332"/>
            <a:ext cx="5748690" cy="1815882"/>
          </a:xfrm>
          <a:prstGeom prst="rect">
            <a:avLst/>
          </a:prstGeom>
        </p:spPr>
        <p:txBody>
          <a:bodyPr wrap="none">
            <a:spAutoFit/>
          </a:bodyPr>
          <a:lstStyle/>
          <a:p>
            <a:pPr marL="285750" indent="-285750">
              <a:buFontTx/>
              <a:buChar char="-"/>
            </a:pPr>
            <a:r>
              <a:rPr lang="en-US" sz="1400" b="1"/>
              <a:t>Storage Name</a:t>
            </a:r>
            <a:r>
              <a:rPr lang="en-US" sz="1400"/>
              <a:t>: Tên bộ nhớ</a:t>
            </a:r>
            <a:br>
              <a:rPr lang="en-US" sz="1400"/>
            </a:br>
            <a:r>
              <a:rPr lang="en-US" sz="1400"/>
              <a:t>	- </a:t>
            </a:r>
            <a:r>
              <a:rPr lang="en-US" sz="1400" b="1"/>
              <a:t>Free/Total</a:t>
            </a:r>
            <a:r>
              <a:rPr lang="en-US" sz="1400"/>
              <a:t>: Dung l</a:t>
            </a:r>
            <a:r>
              <a:rPr lang="vi-VN" sz="1400"/>
              <a:t>ư</a:t>
            </a:r>
            <a:r>
              <a:rPr lang="en-US" sz="1400"/>
              <a:t>ợng trống/Tổng</a:t>
            </a:r>
            <a:br>
              <a:rPr lang="en-US" sz="1400"/>
            </a:br>
            <a:r>
              <a:rPr lang="en-US" sz="1400"/>
              <a:t>	- </a:t>
            </a:r>
            <a:r>
              <a:rPr lang="en-US" sz="1400" b="1"/>
              <a:t>Status</a:t>
            </a:r>
            <a:r>
              <a:rPr lang="en-US" sz="1400"/>
              <a:t>: Trạng thái</a:t>
            </a:r>
            <a:br>
              <a:rPr lang="en-US" sz="1400"/>
            </a:br>
            <a:r>
              <a:rPr lang="en-US" sz="1400"/>
              <a:t>	- </a:t>
            </a:r>
            <a:r>
              <a:rPr lang="en-US" sz="1400" b="1"/>
              <a:t>Format</a:t>
            </a:r>
            <a:r>
              <a:rPr lang="en-US" sz="1400"/>
              <a:t>: Định dạng lại bộ nhớ</a:t>
            </a:r>
            <a:br>
              <a:rPr lang="en-US" sz="1400"/>
            </a:br>
            <a:r>
              <a:rPr lang="en-US" sz="1400"/>
              <a:t>- </a:t>
            </a:r>
            <a:r>
              <a:rPr lang="en-US" sz="1400" b="1"/>
              <a:t>Local Storage</a:t>
            </a:r>
            <a:r>
              <a:rPr lang="en-US" sz="1400"/>
              <a:t>: Vị trí l</a:t>
            </a:r>
            <a:r>
              <a:rPr lang="vi-VN" sz="1400"/>
              <a:t>ư</a:t>
            </a:r>
            <a:r>
              <a:rPr lang="en-US" sz="1400"/>
              <a:t>u trữ</a:t>
            </a:r>
            <a:br>
              <a:rPr lang="en-US" sz="1400"/>
            </a:br>
            <a:r>
              <a:rPr lang="en-US" sz="1400"/>
              <a:t>	- </a:t>
            </a:r>
            <a:r>
              <a:rPr lang="en-US" sz="1400" b="1"/>
              <a:t>Snap Path</a:t>
            </a:r>
            <a:r>
              <a:rPr lang="en-US" sz="1400"/>
              <a:t>: Đ</a:t>
            </a:r>
            <a:r>
              <a:rPr lang="vi-VN" sz="1400"/>
              <a:t>ư</a:t>
            </a:r>
            <a:r>
              <a:rPr lang="en-US" sz="1400"/>
              <a:t>ờng dẫn l</a:t>
            </a:r>
            <a:r>
              <a:rPr lang="vi-VN" sz="1400"/>
              <a:t>ư</a:t>
            </a:r>
            <a:r>
              <a:rPr lang="en-US" sz="1400"/>
              <a:t>u tr</a:t>
            </a:r>
            <a:r>
              <a:rPr lang="vi-VN" sz="1400"/>
              <a:t>ư</a:t>
            </a:r>
            <a:r>
              <a:rPr lang="en-US" sz="1400"/>
              <a:t>c hình ảnh</a:t>
            </a:r>
            <a:br>
              <a:rPr lang="en-US" sz="1400"/>
            </a:br>
            <a:r>
              <a:rPr lang="en-US" sz="1400"/>
              <a:t>	- </a:t>
            </a:r>
            <a:r>
              <a:rPr lang="en-US" sz="1400" b="1"/>
              <a:t>Record Backup Path</a:t>
            </a:r>
            <a:r>
              <a:rPr lang="en-US" sz="1400"/>
              <a:t>: Đ</a:t>
            </a:r>
            <a:r>
              <a:rPr lang="vi-VN" sz="1400"/>
              <a:t>ư</a:t>
            </a:r>
            <a:r>
              <a:rPr lang="en-US" sz="1400"/>
              <a:t>ờng dẫn sao l</a:t>
            </a:r>
            <a:r>
              <a:rPr lang="vi-VN" sz="1400"/>
              <a:t>ư</a:t>
            </a:r>
            <a:r>
              <a:rPr lang="en-US" sz="1400"/>
              <a:t>u</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6" name="Picture 5">
            <a:extLst>
              <a:ext uri="{FF2B5EF4-FFF2-40B4-BE49-F238E27FC236}">
                <a16:creationId xmlns:a16="http://schemas.microsoft.com/office/drawing/2014/main" id="{AA3F8BE0-C488-4E80-A4A7-E31194B583FF}"/>
              </a:ext>
            </a:extLst>
          </p:cNvPr>
          <p:cNvPicPr>
            <a:picLocks noChangeAspect="1"/>
          </p:cNvPicPr>
          <p:nvPr/>
        </p:nvPicPr>
        <p:blipFill>
          <a:blip r:embed="rId2"/>
          <a:stretch>
            <a:fillRect/>
          </a:stretch>
        </p:blipFill>
        <p:spPr>
          <a:xfrm>
            <a:off x="0" y="2371725"/>
            <a:ext cx="12182475" cy="4486275"/>
          </a:xfrm>
          <a:prstGeom prst="rect">
            <a:avLst/>
          </a:prstGeom>
        </p:spPr>
      </p:pic>
    </p:spTree>
    <p:extLst>
      <p:ext uri="{BB962C8B-B14F-4D97-AF65-F5344CB8AC3E}">
        <p14:creationId xmlns:p14="http://schemas.microsoft.com/office/powerpoint/2010/main" val="3687140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3AD506-FADA-481B-A4EF-31B1E4EF4078}"/>
              </a:ext>
            </a:extLst>
          </p:cNvPr>
          <p:cNvSpPr/>
          <p:nvPr/>
        </p:nvSpPr>
        <p:spPr>
          <a:xfrm>
            <a:off x="0" y="0"/>
            <a:ext cx="2656433" cy="369332"/>
          </a:xfrm>
          <a:prstGeom prst="rect">
            <a:avLst/>
          </a:prstGeom>
        </p:spPr>
        <p:txBody>
          <a:bodyPr wrap="none">
            <a:spAutoFit/>
          </a:bodyPr>
          <a:lstStyle/>
          <a:p>
            <a:r>
              <a:rPr lang="en-US">
                <a:solidFill>
                  <a:srgbClr val="00B050"/>
                </a:solidFill>
              </a:rPr>
              <a:t>Environment: Môi tr</a:t>
            </a:r>
            <a:r>
              <a:rPr lang="vi-VN">
                <a:solidFill>
                  <a:srgbClr val="00B050"/>
                </a:solidFill>
              </a:rPr>
              <a:t>ư</a:t>
            </a:r>
            <a:r>
              <a:rPr lang="en-US">
                <a:solidFill>
                  <a:srgbClr val="00B050"/>
                </a:solidFill>
              </a:rPr>
              <a:t>ờng </a:t>
            </a:r>
          </a:p>
        </p:txBody>
      </p:sp>
      <p:sp>
        <p:nvSpPr>
          <p:cNvPr id="5" name="Rectangle 4">
            <a:extLst>
              <a:ext uri="{FF2B5EF4-FFF2-40B4-BE49-F238E27FC236}">
                <a16:creationId xmlns:a16="http://schemas.microsoft.com/office/drawing/2014/main" id="{81C96609-8E8A-45BF-A9B4-D4312919A231}"/>
              </a:ext>
            </a:extLst>
          </p:cNvPr>
          <p:cNvSpPr/>
          <p:nvPr/>
        </p:nvSpPr>
        <p:spPr>
          <a:xfrm>
            <a:off x="0" y="369332"/>
            <a:ext cx="3055324" cy="954107"/>
          </a:xfrm>
          <a:prstGeom prst="rect">
            <a:avLst/>
          </a:prstGeom>
        </p:spPr>
        <p:txBody>
          <a:bodyPr wrap="none">
            <a:spAutoFit/>
          </a:bodyPr>
          <a:lstStyle/>
          <a:p>
            <a:r>
              <a:rPr lang="en-US" sz="1400"/>
              <a:t>- </a:t>
            </a:r>
            <a:r>
              <a:rPr lang="en-US" sz="1400" b="1"/>
              <a:t>Main Voltage</a:t>
            </a:r>
            <a:r>
              <a:rPr lang="en-US" sz="1400"/>
              <a:t>: Điện áp chính</a:t>
            </a:r>
            <a:br>
              <a:rPr lang="en-US" sz="1400"/>
            </a:br>
            <a:r>
              <a:rPr lang="en-US" sz="1400"/>
              <a:t>- </a:t>
            </a:r>
            <a:r>
              <a:rPr lang="en-US" sz="1400" b="1"/>
              <a:t>Farad Voltage</a:t>
            </a:r>
            <a:r>
              <a:rPr lang="en-US" sz="1400"/>
              <a:t>: Điện năng</a:t>
            </a:r>
            <a:br>
              <a:rPr lang="en-US" sz="1400"/>
            </a:br>
            <a:r>
              <a:rPr lang="en-US" sz="1400"/>
              <a:t>- </a:t>
            </a:r>
            <a:r>
              <a:rPr lang="en-US" sz="1400" b="1"/>
              <a:t>Device Temperature</a:t>
            </a:r>
            <a:r>
              <a:rPr lang="en-US" sz="1400"/>
              <a:t>: Nhiệt độ thiết bị</a:t>
            </a:r>
            <a:br>
              <a:rPr lang="en-US" sz="1400"/>
            </a:br>
            <a:r>
              <a:rPr lang="en-US" sz="1400"/>
              <a:t>- </a:t>
            </a:r>
            <a:r>
              <a:rPr lang="en-US" sz="1400" b="1"/>
              <a:t>Car Keys Status</a:t>
            </a:r>
            <a:r>
              <a:rPr lang="en-US" sz="1400"/>
              <a:t>: Tình trạng khóa điện</a:t>
            </a:r>
          </a:p>
        </p:txBody>
      </p:sp>
      <p:pic>
        <p:nvPicPr>
          <p:cNvPr id="6" name="Picture 5">
            <a:extLst>
              <a:ext uri="{FF2B5EF4-FFF2-40B4-BE49-F238E27FC236}">
                <a16:creationId xmlns:a16="http://schemas.microsoft.com/office/drawing/2014/main" id="{2F4BCA78-821D-488E-8EBC-BAAC26817251}"/>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247590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E924F-85D7-4660-87DF-B5C21984B726}"/>
              </a:ext>
            </a:extLst>
          </p:cNvPr>
          <p:cNvSpPr/>
          <p:nvPr/>
        </p:nvSpPr>
        <p:spPr>
          <a:xfrm>
            <a:off x="0" y="0"/>
            <a:ext cx="3302955" cy="369332"/>
          </a:xfrm>
          <a:prstGeom prst="rect">
            <a:avLst/>
          </a:prstGeom>
        </p:spPr>
        <p:txBody>
          <a:bodyPr wrap="none">
            <a:spAutoFit/>
          </a:bodyPr>
          <a:lstStyle/>
          <a:p>
            <a:r>
              <a:rPr lang="en-US">
                <a:solidFill>
                  <a:srgbClr val="00B050"/>
                </a:solidFill>
              </a:rPr>
              <a:t>Server Status: Trạng thái máy chủ</a:t>
            </a:r>
          </a:p>
        </p:txBody>
      </p:sp>
      <p:sp>
        <p:nvSpPr>
          <p:cNvPr id="5" name="Rectangle 4">
            <a:extLst>
              <a:ext uri="{FF2B5EF4-FFF2-40B4-BE49-F238E27FC236}">
                <a16:creationId xmlns:a16="http://schemas.microsoft.com/office/drawing/2014/main" id="{FF7BA13C-EBEB-42A4-8542-BE002D937EE7}"/>
              </a:ext>
            </a:extLst>
          </p:cNvPr>
          <p:cNvSpPr/>
          <p:nvPr/>
        </p:nvSpPr>
        <p:spPr>
          <a:xfrm>
            <a:off x="0" y="369332"/>
            <a:ext cx="4956998" cy="1600438"/>
          </a:xfrm>
          <a:prstGeom prst="rect">
            <a:avLst/>
          </a:prstGeom>
        </p:spPr>
        <p:txBody>
          <a:bodyPr wrap="none">
            <a:spAutoFit/>
          </a:bodyPr>
          <a:lstStyle/>
          <a:p>
            <a:r>
              <a:rPr lang="en-US" sz="1400"/>
              <a:t>- </a:t>
            </a:r>
            <a:r>
              <a:rPr lang="en-US" sz="1400" b="1"/>
              <a:t>Center Server 1</a:t>
            </a:r>
            <a:r>
              <a:rPr lang="en-US" sz="1400"/>
              <a:t>: Máy chủ trung tâm 1</a:t>
            </a:r>
            <a:br>
              <a:rPr lang="en-US" sz="1400"/>
            </a:br>
            <a:r>
              <a:rPr lang="en-US" sz="1400"/>
              <a:t>	- </a:t>
            </a:r>
            <a:r>
              <a:rPr lang="en-US" sz="1400" b="1"/>
              <a:t>Server connect Status</a:t>
            </a:r>
            <a:r>
              <a:rPr lang="en-US" sz="1400"/>
              <a:t>: Trạng thái kết nối máy chủ</a:t>
            </a:r>
            <a:br>
              <a:rPr lang="en-US" sz="1400"/>
            </a:br>
            <a:r>
              <a:rPr lang="en-US" sz="1400"/>
              <a:t>		- </a:t>
            </a:r>
            <a:r>
              <a:rPr lang="en-US" sz="1400" b="1"/>
              <a:t>Connect Main Server: </a:t>
            </a:r>
            <a:r>
              <a:rPr lang="en-US" sz="1400"/>
              <a:t>Kết nối máy chủ</a:t>
            </a:r>
            <a:br>
              <a:rPr lang="en-US" sz="1400"/>
            </a:br>
            <a:r>
              <a:rPr lang="en-US" sz="1400"/>
              <a:t>	- </a:t>
            </a:r>
            <a:r>
              <a:rPr lang="en-US" sz="1400" b="1"/>
              <a:t>Network Type</a:t>
            </a:r>
            <a:r>
              <a:rPr lang="en-US" sz="1400"/>
              <a:t>: Dạng kết nối (Module1)</a:t>
            </a:r>
            <a:br>
              <a:rPr lang="en-US" sz="1400"/>
            </a:br>
            <a:r>
              <a:rPr lang="en-US" sz="1400"/>
              <a:t>	- </a:t>
            </a:r>
            <a:r>
              <a:rPr lang="en-US" sz="1400" b="1"/>
              <a:t>Protocol Type</a:t>
            </a:r>
            <a:r>
              <a:rPr lang="en-US" sz="1400"/>
              <a:t>: Loại giao thức</a:t>
            </a:r>
            <a:br>
              <a:rPr lang="en-US" sz="1400"/>
            </a:br>
            <a:r>
              <a:rPr lang="en-US" sz="1400"/>
              <a:t>	- </a:t>
            </a:r>
            <a:r>
              <a:rPr lang="en-US" sz="1400" b="1"/>
              <a:t>Server Address</a:t>
            </a:r>
            <a:r>
              <a:rPr lang="en-US" sz="1400"/>
              <a:t>: Địa chỉ máy chủ</a:t>
            </a:r>
            <a:br>
              <a:rPr lang="en-US" sz="1400"/>
            </a:br>
            <a:r>
              <a:rPr lang="en-US" sz="1400"/>
              <a:t>	- </a:t>
            </a:r>
            <a:r>
              <a:rPr lang="en-US" sz="1400" b="1"/>
              <a:t>Port</a:t>
            </a:r>
            <a:r>
              <a:rPr lang="en-US" sz="1400"/>
              <a:t>: Cổng</a:t>
            </a:r>
          </a:p>
        </p:txBody>
      </p:sp>
      <p:pic>
        <p:nvPicPr>
          <p:cNvPr id="6" name="Picture 5">
            <a:extLst>
              <a:ext uri="{FF2B5EF4-FFF2-40B4-BE49-F238E27FC236}">
                <a16:creationId xmlns:a16="http://schemas.microsoft.com/office/drawing/2014/main" id="{F4E52B54-AA87-44B9-81F2-A10C03362EED}"/>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614969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DE0B4-C6D7-41C5-84A1-D8EB94F031BE}"/>
              </a:ext>
            </a:extLst>
          </p:cNvPr>
          <p:cNvSpPr/>
          <p:nvPr/>
        </p:nvSpPr>
        <p:spPr>
          <a:xfrm>
            <a:off x="0" y="0"/>
            <a:ext cx="1725409" cy="369332"/>
          </a:xfrm>
          <a:prstGeom prst="rect">
            <a:avLst/>
          </a:prstGeom>
        </p:spPr>
        <p:txBody>
          <a:bodyPr wrap="none">
            <a:spAutoFit/>
          </a:bodyPr>
          <a:lstStyle/>
          <a:p>
            <a:r>
              <a:rPr lang="en-US">
                <a:solidFill>
                  <a:srgbClr val="00B050"/>
                </a:solidFill>
              </a:rPr>
              <a:t>Config: Cấu hình</a:t>
            </a:r>
          </a:p>
        </p:txBody>
      </p:sp>
      <p:sp>
        <p:nvSpPr>
          <p:cNvPr id="5" name="Rectangle 4">
            <a:extLst>
              <a:ext uri="{FF2B5EF4-FFF2-40B4-BE49-F238E27FC236}">
                <a16:creationId xmlns:a16="http://schemas.microsoft.com/office/drawing/2014/main" id="{C97BFCC8-1FAE-40CA-8EBE-3DED05432D65}"/>
              </a:ext>
            </a:extLst>
          </p:cNvPr>
          <p:cNvSpPr/>
          <p:nvPr/>
        </p:nvSpPr>
        <p:spPr>
          <a:xfrm>
            <a:off x="0" y="369332"/>
            <a:ext cx="6568580" cy="1384995"/>
          </a:xfrm>
          <a:prstGeom prst="rect">
            <a:avLst/>
          </a:prstGeom>
        </p:spPr>
        <p:txBody>
          <a:bodyPr wrap="square">
            <a:spAutoFit/>
          </a:bodyPr>
          <a:lstStyle/>
          <a:p>
            <a:pPr marL="285750" indent="-285750">
              <a:buFontTx/>
              <a:buChar char="-"/>
            </a:pPr>
            <a:r>
              <a:rPr lang="en-US" sz="1400" b="1"/>
              <a:t>Import Parameters</a:t>
            </a:r>
            <a:r>
              <a:rPr lang="en-US" sz="1400"/>
              <a:t>: Nhập tham số cấu hình</a:t>
            </a:r>
            <a:br>
              <a:rPr lang="en-US" sz="1400"/>
            </a:br>
            <a:r>
              <a:rPr lang="en-US" sz="1400"/>
              <a:t>- </a:t>
            </a:r>
            <a:r>
              <a:rPr lang="en-US" sz="1400" b="1"/>
              <a:t>Export Parameters</a:t>
            </a:r>
            <a:r>
              <a:rPr lang="en-US" sz="1400"/>
              <a:t>: Trích xuất tham số cấu hình</a:t>
            </a:r>
            <a:br>
              <a:rPr lang="en-US" sz="1400"/>
            </a:br>
            <a:r>
              <a:rPr lang="en-US" sz="1400"/>
              <a:t>- </a:t>
            </a:r>
            <a:r>
              <a:rPr lang="en-US" sz="1400" b="1"/>
              <a:t>Import DSM Parameters</a:t>
            </a:r>
            <a:r>
              <a:rPr lang="en-US" sz="1400"/>
              <a:t>: Nhập tham số DSM</a:t>
            </a:r>
            <a:br>
              <a:rPr lang="en-US" sz="1400"/>
            </a:br>
            <a:r>
              <a:rPr lang="en-US" sz="1400"/>
              <a:t>- </a:t>
            </a:r>
            <a:r>
              <a:rPr lang="en-US" sz="1400" b="1"/>
              <a:t>Export DSM Parameters</a:t>
            </a:r>
            <a:r>
              <a:rPr lang="en-US" sz="1400"/>
              <a:t>: Xuất tham số DSM</a:t>
            </a:r>
            <a:br>
              <a:rPr lang="en-US" sz="1400"/>
            </a:br>
            <a:r>
              <a:rPr lang="en-US" sz="1400"/>
              <a:t>- </a:t>
            </a:r>
            <a:r>
              <a:rPr lang="en-US" sz="1400" b="1"/>
              <a:t>Default All Settings</a:t>
            </a:r>
            <a:r>
              <a:rPr lang="en-US" sz="1400"/>
              <a:t>: Cài lại mặc định tất cả</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6" name="Picture 5">
            <a:extLst>
              <a:ext uri="{FF2B5EF4-FFF2-40B4-BE49-F238E27FC236}">
                <a16:creationId xmlns:a16="http://schemas.microsoft.com/office/drawing/2014/main" id="{ED99B5A4-A25B-4FD9-AB54-359BA5C6DEF1}"/>
              </a:ext>
            </a:extLst>
          </p:cNvPr>
          <p:cNvPicPr>
            <a:picLocks noChangeAspect="1"/>
          </p:cNvPicPr>
          <p:nvPr/>
        </p:nvPicPr>
        <p:blipFill>
          <a:blip r:embed="rId2"/>
          <a:stretch>
            <a:fillRect/>
          </a:stretch>
        </p:blipFill>
        <p:spPr>
          <a:xfrm>
            <a:off x="4762" y="2371725"/>
            <a:ext cx="12182475" cy="4486275"/>
          </a:xfrm>
          <a:prstGeom prst="rect">
            <a:avLst/>
          </a:prstGeom>
        </p:spPr>
      </p:pic>
    </p:spTree>
    <p:extLst>
      <p:ext uri="{BB962C8B-B14F-4D97-AF65-F5344CB8AC3E}">
        <p14:creationId xmlns:p14="http://schemas.microsoft.com/office/powerpoint/2010/main" val="1121022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67F6F5-D584-4082-BB94-D13E0153C308}"/>
              </a:ext>
            </a:extLst>
          </p:cNvPr>
          <p:cNvSpPr/>
          <p:nvPr/>
        </p:nvSpPr>
        <p:spPr>
          <a:xfrm>
            <a:off x="0" y="0"/>
            <a:ext cx="1976760" cy="369332"/>
          </a:xfrm>
          <a:prstGeom prst="rect">
            <a:avLst/>
          </a:prstGeom>
        </p:spPr>
        <p:txBody>
          <a:bodyPr wrap="none">
            <a:spAutoFit/>
          </a:bodyPr>
          <a:lstStyle/>
          <a:p>
            <a:r>
              <a:rPr lang="en-US">
                <a:solidFill>
                  <a:srgbClr val="00B050"/>
                </a:solidFill>
              </a:rPr>
              <a:t>Upgrate: Nâng cấp </a:t>
            </a:r>
          </a:p>
        </p:txBody>
      </p:sp>
      <p:sp>
        <p:nvSpPr>
          <p:cNvPr id="5" name="Rectangle 4">
            <a:extLst>
              <a:ext uri="{FF2B5EF4-FFF2-40B4-BE49-F238E27FC236}">
                <a16:creationId xmlns:a16="http://schemas.microsoft.com/office/drawing/2014/main" id="{D1115200-98A1-4826-9972-D7AF530808FD}"/>
              </a:ext>
            </a:extLst>
          </p:cNvPr>
          <p:cNvSpPr/>
          <p:nvPr/>
        </p:nvSpPr>
        <p:spPr>
          <a:xfrm>
            <a:off x="0" y="369332"/>
            <a:ext cx="5748690" cy="1169551"/>
          </a:xfrm>
          <a:prstGeom prst="rect">
            <a:avLst/>
          </a:prstGeom>
        </p:spPr>
        <p:txBody>
          <a:bodyPr wrap="none">
            <a:spAutoFit/>
          </a:bodyPr>
          <a:lstStyle/>
          <a:p>
            <a:r>
              <a:rPr lang="en-US" sz="1400"/>
              <a:t>-</a:t>
            </a:r>
            <a:r>
              <a:rPr lang="en-US" sz="1400" b="1"/>
              <a:t>System Reboot</a:t>
            </a:r>
            <a:r>
              <a:rPr lang="en-US" sz="1400"/>
              <a:t>: Khởi động lại thiết bị</a:t>
            </a:r>
            <a:br>
              <a:rPr lang="en-US" sz="1400"/>
            </a:br>
            <a:r>
              <a:rPr lang="en-US" sz="1400"/>
              <a:t>	- </a:t>
            </a:r>
            <a:r>
              <a:rPr lang="en-US" sz="1400" b="1"/>
              <a:t>Reboot</a:t>
            </a:r>
            <a:r>
              <a:rPr lang="en-US" sz="1400"/>
              <a:t>: Khởi động lại</a:t>
            </a:r>
            <a:br>
              <a:rPr lang="en-US" sz="1400"/>
            </a:br>
            <a:r>
              <a:rPr lang="en-US" sz="1400"/>
              <a:t>- </a:t>
            </a:r>
            <a:r>
              <a:rPr lang="en-US" sz="1400" b="1"/>
              <a:t>Device Upgrate</a:t>
            </a:r>
            <a:r>
              <a:rPr lang="en-US" sz="1400"/>
              <a:t>: Nâng cấp thiết bị</a:t>
            </a:r>
            <a:br>
              <a:rPr lang="en-US" sz="1400"/>
            </a:br>
            <a:r>
              <a:rPr lang="en-US" sz="1400"/>
              <a:t>- </a:t>
            </a:r>
            <a:r>
              <a:rPr lang="en-US" sz="1400" b="1"/>
              <a:t>GPS Upgrate</a:t>
            </a:r>
            <a:r>
              <a:rPr lang="en-US" sz="1400"/>
              <a:t>: Nâng cấp GPS</a:t>
            </a:r>
          </a:p>
          <a:p>
            <a:r>
              <a:rPr lang="en-US" sz="1400">
                <a:solidFill>
                  <a:srgbClr val="FF0000"/>
                </a:solidFill>
                <a:latin typeface="Arial" panose="020B0604020202020204" pitchFamily="34" charset="0"/>
                <a:cs typeface="Arial" panose="020B0604020202020204" pitchFamily="34" charset="0"/>
              </a:rPr>
              <a:t>=&gt; Không cài đặt, liên hệ bộ phận Hỗ trợ kỹ thuật để được hướng dẫn</a:t>
            </a:r>
          </a:p>
        </p:txBody>
      </p:sp>
      <p:pic>
        <p:nvPicPr>
          <p:cNvPr id="6" name="Picture 5">
            <a:extLst>
              <a:ext uri="{FF2B5EF4-FFF2-40B4-BE49-F238E27FC236}">
                <a16:creationId xmlns:a16="http://schemas.microsoft.com/office/drawing/2014/main" id="{315DD3FE-E6D9-44A1-9BF7-6453A86B73BF}"/>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206045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8F6D98-23F4-48FA-AE31-FE2A05FEAD80}"/>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pic>
        <p:nvPicPr>
          <p:cNvPr id="5" name="Picture 4">
            <a:extLst>
              <a:ext uri="{FF2B5EF4-FFF2-40B4-BE49-F238E27FC236}">
                <a16:creationId xmlns:a16="http://schemas.microsoft.com/office/drawing/2014/main" id="{6B86BB7D-0545-4CCC-8787-A2DEDD384981}"/>
              </a:ext>
            </a:extLst>
          </p:cNvPr>
          <p:cNvPicPr>
            <a:picLocks noChangeAspect="1"/>
          </p:cNvPicPr>
          <p:nvPr/>
        </p:nvPicPr>
        <p:blipFill>
          <a:blip r:embed="rId2"/>
          <a:stretch>
            <a:fillRect/>
          </a:stretch>
        </p:blipFill>
        <p:spPr>
          <a:xfrm>
            <a:off x="0" y="910683"/>
            <a:ext cx="12192000" cy="5947317"/>
          </a:xfrm>
          <a:prstGeom prst="rect">
            <a:avLst/>
          </a:prstGeom>
        </p:spPr>
      </p:pic>
    </p:spTree>
    <p:extLst>
      <p:ext uri="{BB962C8B-B14F-4D97-AF65-F5344CB8AC3E}">
        <p14:creationId xmlns:p14="http://schemas.microsoft.com/office/powerpoint/2010/main" val="4105047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ED6E9D-6BDB-4E50-A449-C71A3E794A23}"/>
              </a:ext>
            </a:extLst>
          </p:cNvPr>
          <p:cNvSpPr/>
          <p:nvPr/>
        </p:nvSpPr>
        <p:spPr>
          <a:xfrm>
            <a:off x="0" y="0"/>
            <a:ext cx="1864613" cy="369332"/>
          </a:xfrm>
          <a:prstGeom prst="rect">
            <a:avLst/>
          </a:prstGeom>
        </p:spPr>
        <p:txBody>
          <a:bodyPr wrap="none">
            <a:spAutoFit/>
          </a:bodyPr>
          <a:lstStyle/>
          <a:p>
            <a:r>
              <a:rPr lang="en-US">
                <a:solidFill>
                  <a:srgbClr val="00B050"/>
                </a:solidFill>
              </a:rPr>
              <a:t>Playback: Phát lại </a:t>
            </a:r>
          </a:p>
        </p:txBody>
      </p:sp>
      <p:pic>
        <p:nvPicPr>
          <p:cNvPr id="5" name="Picture 4">
            <a:extLst>
              <a:ext uri="{FF2B5EF4-FFF2-40B4-BE49-F238E27FC236}">
                <a16:creationId xmlns:a16="http://schemas.microsoft.com/office/drawing/2014/main" id="{ECF4CC80-D79C-4774-9666-A5946E98B7D7}"/>
              </a:ext>
            </a:extLst>
          </p:cNvPr>
          <p:cNvPicPr>
            <a:picLocks noChangeAspect="1"/>
          </p:cNvPicPr>
          <p:nvPr/>
        </p:nvPicPr>
        <p:blipFill>
          <a:blip r:embed="rId2"/>
          <a:stretch>
            <a:fillRect/>
          </a:stretch>
        </p:blipFill>
        <p:spPr>
          <a:xfrm>
            <a:off x="0" y="910683"/>
            <a:ext cx="12192000" cy="5947317"/>
          </a:xfrm>
          <a:prstGeom prst="rect">
            <a:avLst/>
          </a:prstGeom>
        </p:spPr>
      </p:pic>
      <p:sp>
        <p:nvSpPr>
          <p:cNvPr id="6" name="Rectangle 5">
            <a:extLst>
              <a:ext uri="{FF2B5EF4-FFF2-40B4-BE49-F238E27FC236}">
                <a16:creationId xmlns:a16="http://schemas.microsoft.com/office/drawing/2014/main" id="{173D1A14-049F-4BF8-AE46-9B5AD373420E}"/>
              </a:ext>
            </a:extLst>
          </p:cNvPr>
          <p:cNvSpPr/>
          <p:nvPr/>
        </p:nvSpPr>
        <p:spPr>
          <a:xfrm>
            <a:off x="0" y="369332"/>
            <a:ext cx="2574872" cy="307777"/>
          </a:xfrm>
          <a:prstGeom prst="rect">
            <a:avLst/>
          </a:prstGeom>
        </p:spPr>
        <p:txBody>
          <a:bodyPr wrap="none">
            <a:spAutoFit/>
          </a:bodyPr>
          <a:lstStyle/>
          <a:p>
            <a:r>
              <a:rPr lang="en-US" sz="1400"/>
              <a:t>- Chọn thời gian cần xem phát lại</a:t>
            </a:r>
          </a:p>
        </p:txBody>
      </p:sp>
    </p:spTree>
    <p:extLst>
      <p:ext uri="{BB962C8B-B14F-4D97-AF65-F5344CB8AC3E}">
        <p14:creationId xmlns:p14="http://schemas.microsoft.com/office/powerpoint/2010/main" val="205220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65349"/>
            <a:ext cx="12192001" cy="3323987"/>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Sleep</a:t>
            </a:r>
            <a:r>
              <a:rPr lang="en-US" sz="1400">
                <a:latin typeface="Calibri" panose="020F0502020204030204" pitchFamily="34" charset="0"/>
                <a:ea typeface="Calibri" panose="020F0502020204030204" pitchFamily="34" charset="0"/>
                <a:cs typeface="Times New Roman" panose="02020603050405020304" pitchFamily="18" charset="0"/>
              </a:rPr>
              <a:t>: Chế độ ngủ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Sleep mode</a:t>
            </a:r>
            <a:r>
              <a:rPr lang="en-US" sz="1400">
                <a:latin typeface="Calibri" panose="020F0502020204030204" pitchFamily="34" charset="0"/>
                <a:ea typeface="Calibri" panose="020F0502020204030204" pitchFamily="34" charset="0"/>
                <a:cs typeface="Times New Roman" panose="02020603050405020304" pitchFamily="18" charset="0"/>
              </a:rPr>
              <a:t>: Chế độ truyền bản tin</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No consumption stanbdy</a:t>
            </a:r>
            <a:r>
              <a:rPr lang="en-US" sz="1400">
                <a:latin typeface="Calibri" panose="020F0502020204030204" pitchFamily="34" charset="0"/>
                <a:ea typeface="Calibri" panose="020F0502020204030204" pitchFamily="34" charset="0"/>
                <a:cs typeface="Times New Roman" panose="02020603050405020304" pitchFamily="18" charset="0"/>
              </a:rPr>
              <a:t>: Không hoạt động ở chế độ ngoài ngưỡng điện áp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power stanbdy</a:t>
            </a:r>
            <a:r>
              <a:rPr lang="en-US" sz="1400">
                <a:latin typeface="Calibri" panose="020F0502020204030204" pitchFamily="34" charset="0"/>
                <a:ea typeface="Calibri" panose="020F0502020204030204" pitchFamily="34" charset="0"/>
                <a:cs typeface="Times New Roman" panose="02020603050405020304" pitchFamily="18" charset="0"/>
              </a:rPr>
              <a:t>: Chế độ ngủ sau khi tắt ACC, ưu tiên sử dụng </a:t>
            </a:r>
            <a:r>
              <a:rPr lang="en-US" sz="1400" i="1">
                <a:latin typeface="Calibri" panose="020F0502020204030204" pitchFamily="34" charset="0"/>
                <a:ea typeface="Calibri" panose="020F0502020204030204" pitchFamily="34" charset="0"/>
                <a:cs typeface="Times New Roman" panose="02020603050405020304" pitchFamily="18" charset="0"/>
              </a:rPr>
              <a:t>(Camera ngừng hoạt động sau khi tắt ACC + quá thời gian trong mục setup ON/OFF, và chỉ hoạt động với gói tin GPS)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Sleep time</a:t>
            </a:r>
            <a:r>
              <a:rPr lang="en-US" sz="1400">
                <a:latin typeface="Calibri" panose="020F0502020204030204" pitchFamily="34" charset="0"/>
                <a:ea typeface="Calibri" panose="020F0502020204030204" pitchFamily="34" charset="0"/>
                <a:cs typeface="Times New Roman" panose="02020603050405020304" pitchFamily="18" charset="0"/>
              </a:rPr>
              <a:t>: Thời gian ngủ, nếu đặt 1-100 thì thiết bị sẽ hoạt động GPS trong khoảng thời gian này sau đó sẽ rơi vào trạng thái ngủ sâu </a:t>
            </a:r>
            <a:r>
              <a:rPr lang="en-US" sz="1400" i="1">
                <a:latin typeface="Calibri" panose="020F0502020204030204" pitchFamily="34" charset="0"/>
                <a:ea typeface="Calibri" panose="020F0502020204030204" pitchFamily="34" charset="0"/>
                <a:cs typeface="Times New Roman" panose="02020603050405020304" pitchFamily="18" charset="0"/>
              </a:rPr>
              <a:t>(ưu tiên sử dụng ở tham số 0 dữ liệu GPS sẽ được gửi liên tục trong khi xe dừng không chạy, khi thiết bị vào chế độ ngủ đèn trạng thái sẽ ngắt)</a:t>
            </a:r>
            <a:br>
              <a:rPr lang="en-US" sz="1400" i="1">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power protect</a:t>
            </a:r>
            <a:r>
              <a:rPr lang="en-US" sz="1400">
                <a:latin typeface="Calibri" panose="020F0502020204030204" pitchFamily="34" charset="0"/>
                <a:ea typeface="Calibri" panose="020F0502020204030204" pitchFamily="34" charset="0"/>
                <a:cs typeface="Times New Roman" panose="02020603050405020304" pitchFamily="18" charset="0"/>
              </a:rPr>
              <a:t>: Bảo vệ nguồn điện vào thiết bị, chế độ này chỉ hoạt động với cấu hình </a:t>
            </a:r>
            <a:r>
              <a:rPr lang="en-US" sz="1400" b="1">
                <a:latin typeface="Calibri" panose="020F0502020204030204" pitchFamily="34" charset="0"/>
                <a:ea typeface="Calibri" panose="020F0502020204030204" pitchFamily="34" charset="0"/>
                <a:cs typeface="Times New Roman" panose="02020603050405020304" pitchFamily="18" charset="0"/>
              </a:rPr>
              <a:t>No consumption standby</a:t>
            </a:r>
            <a:r>
              <a:rPr lang="en-US" sz="1400">
                <a:latin typeface="Calibri" panose="020F0502020204030204" pitchFamily="34" charset="0"/>
                <a:ea typeface="Calibri" panose="020F0502020204030204" pitchFamily="34" charset="0"/>
                <a:cs typeface="Times New Roman" panose="02020603050405020304" pitchFamily="18" charset="0"/>
              </a:rPr>
              <a:t>, khi đặt chế độ này nguồn điện đầu vào thiết bị ở mức thấp thiết bị sẽ ngừng hoạt động, khi ở mức cao thiết bị sẽ khởi động lại</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Battery low voltage protect</a:t>
            </a:r>
            <a:r>
              <a:rPr lang="en-US" sz="1400">
                <a:latin typeface="Calibri" panose="020F0502020204030204" pitchFamily="34" charset="0"/>
                <a:ea typeface="Calibri" panose="020F0502020204030204" pitchFamily="34" charset="0"/>
                <a:cs typeface="Times New Roman" panose="02020603050405020304" pitchFamily="18" charset="0"/>
              </a:rPr>
              <a:t>: Bảo vệ điện áp thấp, chỉ hoạt động ở chế độ </a:t>
            </a:r>
            <a:r>
              <a:rPr lang="en-US" sz="1400" b="1">
                <a:latin typeface="Calibri" panose="020F0502020204030204" pitchFamily="34" charset="0"/>
                <a:ea typeface="Calibri" panose="020F0502020204030204" pitchFamily="34" charset="0"/>
                <a:cs typeface="Times New Roman" panose="02020603050405020304" pitchFamily="18" charset="0"/>
              </a:rPr>
              <a:t>No consumption stanbdy</a:t>
            </a:r>
            <a:r>
              <a:rPr lang="en-US" sz="1400">
                <a:latin typeface="Calibri" panose="020F0502020204030204" pitchFamily="34" charset="0"/>
                <a:ea typeface="Calibri" panose="020F0502020204030204" pitchFamily="34" charset="0"/>
                <a:cs typeface="Times New Roman" panose="02020603050405020304" pitchFamily="18" charset="0"/>
              </a:rPr>
              <a:t> (tùy chọn từ 8V ~ 11.5V)</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Voltage startup</a:t>
            </a:r>
            <a:r>
              <a:rPr lang="en-US" sz="1400">
                <a:latin typeface="Calibri" panose="020F0502020204030204" pitchFamily="34" charset="0"/>
                <a:ea typeface="Calibri" panose="020F0502020204030204" pitchFamily="34" charset="0"/>
                <a:cs typeface="Times New Roman" panose="02020603050405020304" pitchFamily="18" charset="0"/>
              </a:rPr>
              <a:t>: Khởi động điện áp, chỉ hoạt động ở chế độ </a:t>
            </a:r>
            <a:r>
              <a:rPr lang="en-US" sz="1400" b="1">
                <a:latin typeface="Calibri" panose="020F0502020204030204" pitchFamily="34" charset="0"/>
                <a:ea typeface="Calibri" panose="020F0502020204030204" pitchFamily="34" charset="0"/>
                <a:cs typeface="Times New Roman" panose="02020603050405020304" pitchFamily="18" charset="0"/>
              </a:rPr>
              <a:t>No consumption stanbdy</a:t>
            </a:r>
            <a:r>
              <a:rPr lang="en-US" sz="1400">
                <a:latin typeface="Calibri" panose="020F0502020204030204" pitchFamily="34" charset="0"/>
                <a:ea typeface="Calibri" panose="020F0502020204030204" pitchFamily="34" charset="0"/>
                <a:cs typeface="Times New Roman" panose="02020603050405020304" pitchFamily="18" charset="0"/>
              </a:rPr>
              <a:t> (12 ~ 14)V</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volt upload</a:t>
            </a:r>
            <a:r>
              <a:rPr lang="en-US" sz="1400">
                <a:latin typeface="Calibri" panose="020F0502020204030204" pitchFamily="34" charset="0"/>
                <a:ea typeface="Calibri" panose="020F0502020204030204" pitchFamily="34" charset="0"/>
                <a:cs typeface="Times New Roman" panose="02020603050405020304" pitchFamily="18" charset="0"/>
              </a:rPr>
              <a:t>: Gói tin vẫn gửi về khi điện áp đầu vào thấp dưới ngưỡng cho phép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Dormancy report</a:t>
            </a:r>
            <a:r>
              <a:rPr lang="en-US" sz="1400">
                <a:latin typeface="Calibri" panose="020F0502020204030204" pitchFamily="34" charset="0"/>
                <a:ea typeface="Calibri" panose="020F0502020204030204" pitchFamily="34" charset="0"/>
                <a:cs typeface="Times New Roman" panose="02020603050405020304" pitchFamily="18" charset="0"/>
              </a:rPr>
              <a:t>: Chế độ truyền gói tin khi ngủ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Report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interval</a:t>
            </a:r>
            <a:r>
              <a:rPr lang="en-US" sz="1400">
                <a:latin typeface="Calibri" panose="020F0502020204030204" pitchFamily="34" charset="0"/>
                <a:ea typeface="Calibri" panose="020F0502020204030204" pitchFamily="34" charset="0"/>
                <a:cs typeface="Times New Roman" panose="02020603050405020304" pitchFamily="18" charset="0"/>
              </a:rPr>
              <a:t>: Thời gian gửi gói tin lên server khi thiết bị ngủ (tùy chọn 5 ~ 1440 phút) </a:t>
            </a:r>
            <a:r>
              <a:rPr lang="en-US" sz="1400" i="1">
                <a:latin typeface="Calibri" panose="020F0502020204030204" pitchFamily="34" charset="0"/>
                <a:ea typeface="Calibri" panose="020F0502020204030204" pitchFamily="34" charset="0"/>
                <a:cs typeface="Times New Roman" panose="02020603050405020304" pitchFamily="18" charset="0"/>
              </a:rPr>
              <a:t>vd: đặt 15 thiết bị sẽ gửi gói tin GPS về server cứ sau mỗi 15 phút</a:t>
            </a:r>
            <a:endParaRPr lang="en-US" sz="1400" i="1"/>
          </a:p>
        </p:txBody>
      </p:sp>
      <p:sp>
        <p:nvSpPr>
          <p:cNvPr id="6" name="Rectangle 5"/>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7" name="Rectangle 6">
            <a:extLst>
              <a:ext uri="{FF2B5EF4-FFF2-40B4-BE49-F238E27FC236}">
                <a16:creationId xmlns:a16="http://schemas.microsoft.com/office/drawing/2014/main" id="{D0F330D8-F3F9-422A-9534-3A4E7B238AFD}"/>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3" name="Picture 2">
            <a:extLst>
              <a:ext uri="{FF2B5EF4-FFF2-40B4-BE49-F238E27FC236}">
                <a16:creationId xmlns:a16="http://schemas.microsoft.com/office/drawing/2014/main" id="{90C1D644-4ED0-1EC4-E9A3-6EA633DEC879}"/>
              </a:ext>
            </a:extLst>
          </p:cNvPr>
          <p:cNvPicPr>
            <a:picLocks noChangeAspect="1"/>
          </p:cNvPicPr>
          <p:nvPr/>
        </p:nvPicPr>
        <p:blipFill>
          <a:blip r:embed="rId2"/>
          <a:stretch>
            <a:fillRect/>
          </a:stretch>
        </p:blipFill>
        <p:spPr>
          <a:xfrm>
            <a:off x="0" y="3741490"/>
            <a:ext cx="7573560" cy="3116510"/>
          </a:xfrm>
          <a:prstGeom prst="rect">
            <a:avLst/>
          </a:prstGeom>
        </p:spPr>
      </p:pic>
    </p:spTree>
    <p:extLst>
      <p:ext uri="{BB962C8B-B14F-4D97-AF65-F5344CB8AC3E}">
        <p14:creationId xmlns:p14="http://schemas.microsoft.com/office/powerpoint/2010/main" val="411045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69332"/>
            <a:ext cx="8825218" cy="954107"/>
          </a:xfrm>
          <a:prstGeom prst="rect">
            <a:avLst/>
          </a:prstGeom>
        </p:spPr>
        <p:txBody>
          <a:bodyPr wrap="square">
            <a:spAutoFit/>
          </a:bodyPr>
          <a:lstStyle/>
          <a:p>
            <a:r>
              <a:rPr lang="en-US" sz="1400" b="1">
                <a:latin typeface="Calibri" panose="020F0502020204030204" pitchFamily="34" charset="0"/>
                <a:ea typeface="Calibri" panose="020F0502020204030204" pitchFamily="34" charset="0"/>
                <a:cs typeface="Times New Roman" panose="02020603050405020304" pitchFamily="18" charset="0"/>
              </a:rPr>
              <a:t>- Wake</a:t>
            </a:r>
            <a:r>
              <a:rPr lang="en-US" sz="1400">
                <a:latin typeface="Calibri" panose="020F0502020204030204" pitchFamily="34" charset="0"/>
                <a:ea typeface="Calibri" panose="020F0502020204030204" pitchFamily="34" charset="0"/>
                <a:cs typeface="Times New Roman" panose="02020603050405020304" pitchFamily="18" charset="0"/>
              </a:rPr>
              <a:t>: Thức dậy</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IO wake</a:t>
            </a:r>
            <a:r>
              <a:rPr lang="en-US" sz="1400">
                <a:latin typeface="Calibri" panose="020F0502020204030204" pitchFamily="34" charset="0"/>
                <a:ea typeface="Calibri" panose="020F0502020204030204" pitchFamily="34" charset="0"/>
                <a:cs typeface="Times New Roman" panose="02020603050405020304" pitchFamily="18" charset="0"/>
              </a:rPr>
              <a:t>: Khi thiết bị ngủ có thay đổi tín hiệu IO sẽ thức dậy</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Telephone wake</a:t>
            </a:r>
            <a:r>
              <a:rPr lang="en-US" sz="1400">
                <a:latin typeface="Calibri" panose="020F0502020204030204" pitchFamily="34" charset="0"/>
                <a:ea typeface="Calibri" panose="020F0502020204030204" pitchFamily="34" charset="0"/>
                <a:cs typeface="Times New Roman" panose="02020603050405020304" pitchFamily="18" charset="0"/>
              </a:rPr>
              <a:t>: Khi thiết bị ngủ số trung tâm call đến thiết bị sẽ thức dậy</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Sms wake</a:t>
            </a:r>
            <a:r>
              <a:rPr lang="en-US" sz="1400">
                <a:latin typeface="Calibri" panose="020F0502020204030204" pitchFamily="34" charset="0"/>
                <a:ea typeface="Calibri" panose="020F0502020204030204" pitchFamily="34" charset="0"/>
                <a:cs typeface="Times New Roman" panose="02020603050405020304" pitchFamily="18" charset="0"/>
              </a:rPr>
              <a:t>: Khi thiết bị ngủ số trung tâm sms nội đến thiết bị sẽ thức dậy (nội dung sms “WAKEUP”)</a:t>
            </a:r>
            <a:endParaRPr lang="en-US" sz="1400"/>
          </a:p>
        </p:txBody>
      </p:sp>
      <p:sp>
        <p:nvSpPr>
          <p:cNvPr id="6" name="Rectangle 5"/>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7" name="Rectangle 6">
            <a:extLst>
              <a:ext uri="{FF2B5EF4-FFF2-40B4-BE49-F238E27FC236}">
                <a16:creationId xmlns:a16="http://schemas.microsoft.com/office/drawing/2014/main" id="{6A6FC59D-C6A3-4BDD-9B0A-C6A3462006B9}"/>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3" name="Picture 2">
            <a:extLst>
              <a:ext uri="{FF2B5EF4-FFF2-40B4-BE49-F238E27FC236}">
                <a16:creationId xmlns:a16="http://schemas.microsoft.com/office/drawing/2014/main" id="{71E1F7FC-88E6-DE15-F318-1DAA2C8D0274}"/>
              </a:ext>
            </a:extLst>
          </p:cNvPr>
          <p:cNvPicPr>
            <a:picLocks noChangeAspect="1"/>
          </p:cNvPicPr>
          <p:nvPr/>
        </p:nvPicPr>
        <p:blipFill>
          <a:blip r:embed="rId2"/>
          <a:stretch>
            <a:fillRect/>
          </a:stretch>
        </p:blipFill>
        <p:spPr>
          <a:xfrm>
            <a:off x="0" y="3229760"/>
            <a:ext cx="8894105" cy="3628239"/>
          </a:xfrm>
          <a:prstGeom prst="rect">
            <a:avLst/>
          </a:prstGeom>
        </p:spPr>
      </p:pic>
    </p:spTree>
    <p:extLst>
      <p:ext uri="{BB962C8B-B14F-4D97-AF65-F5344CB8AC3E}">
        <p14:creationId xmlns:p14="http://schemas.microsoft.com/office/powerpoint/2010/main" val="14782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852261"/>
            <a:ext cx="7332345" cy="4005739"/>
          </a:xfrm>
          <a:prstGeom prst="rect">
            <a:avLst/>
          </a:prstGeom>
        </p:spPr>
      </p:pic>
      <p:sp>
        <p:nvSpPr>
          <p:cNvPr id="5" name="Rectangle 4"/>
          <p:cNvSpPr/>
          <p:nvPr/>
        </p:nvSpPr>
        <p:spPr>
          <a:xfrm>
            <a:off x="0" y="0"/>
            <a:ext cx="3263201"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User setup: Thiết lập người dùng</a:t>
            </a:r>
            <a:endParaRPr lang="en-US">
              <a:solidFill>
                <a:srgbClr val="00B050"/>
              </a:solidFill>
            </a:endParaRPr>
          </a:p>
        </p:txBody>
      </p:sp>
      <p:sp>
        <p:nvSpPr>
          <p:cNvPr id="6" name="Rectangle 5"/>
          <p:cNvSpPr/>
          <p:nvPr/>
        </p:nvSpPr>
        <p:spPr>
          <a:xfrm>
            <a:off x="0" y="369332"/>
            <a:ext cx="6711193" cy="523220"/>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User management</a:t>
            </a:r>
            <a:r>
              <a:rPr lang="en-US" sz="1400">
                <a:latin typeface="Calibri" panose="020F0502020204030204" pitchFamily="34" charset="0"/>
                <a:ea typeface="Calibri" panose="020F0502020204030204" pitchFamily="34" charset="0"/>
                <a:cs typeface="Times New Roman" panose="02020603050405020304" pitchFamily="18" charset="0"/>
              </a:rPr>
              <a:t>: Quản lý người dung đăng nhập qua eassy check và mạng local</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p:txBody>
      </p:sp>
      <p:sp>
        <p:nvSpPr>
          <p:cNvPr id="7" name="Rectangle 6">
            <a:extLst>
              <a:ext uri="{FF2B5EF4-FFF2-40B4-BE49-F238E27FC236}">
                <a16:creationId xmlns:a16="http://schemas.microsoft.com/office/drawing/2014/main" id="{C718BA7D-54BB-4C8F-A8A1-28F63CFD66A9}"/>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78681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69332"/>
            <a:ext cx="9236279" cy="2462213"/>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Server setup</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Thiết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lập</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b="1">
                <a:latin typeface="Calibri" panose="020F0502020204030204" pitchFamily="34" charset="0"/>
                <a:ea typeface="Calibri" panose="020F0502020204030204" pitchFamily="34" charset="0"/>
                <a:cs typeface="Times New Roman" panose="02020603050405020304" pitchFamily="18" charset="0"/>
              </a:rPr>
              <a:t>Server1</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kết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nối</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ON</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Bật</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Protocol type</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Loại</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giao</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thức</a:t>
            </a:r>
            <a:r>
              <a:rPr lang="en-US" sz="1400">
                <a:latin typeface="Calibri" panose="020F0502020204030204" pitchFamily="34" charset="0"/>
                <a:ea typeface="Calibri" panose="020F0502020204030204" pitchFamily="34" charset="0"/>
                <a:cs typeface="Times New Roman" panose="02020603050405020304" pitchFamily="18" charset="0"/>
              </a:rPr>
              <a:t> (N9M)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Enable network</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Kích</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hoạt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mạng</a:t>
            </a:r>
            <a:r>
              <a:rPr lang="en-US" sz="1400">
                <a:latin typeface="Calibri" panose="020F0502020204030204" pitchFamily="34" charset="0"/>
                <a:ea typeface="Calibri" panose="020F0502020204030204" pitchFamily="34" charset="0"/>
                <a:cs typeface="Times New Roman" panose="02020603050405020304" pitchFamily="18" charset="0"/>
              </a:rPr>
              <a:t> (Module1)</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Register server IP</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Đăng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ký</a:t>
            </a:r>
            <a:r>
              <a:rPr lang="en-US" sz="1400">
                <a:latin typeface="Calibri" panose="020F0502020204030204" pitchFamily="34" charset="0"/>
                <a:ea typeface="Calibri" panose="020F0502020204030204" pitchFamily="34" charset="0"/>
                <a:cs typeface="Times New Roman" panose="02020603050405020304" pitchFamily="18" charset="0"/>
              </a:rPr>
              <a:t> domain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r>
              <a:rPr lang="en-US" sz="1400">
                <a:latin typeface="Calibri" panose="020F0502020204030204" pitchFamily="34" charset="0"/>
                <a:ea typeface="Calibri" panose="020F0502020204030204" pitchFamily="34" charset="0"/>
                <a:cs typeface="Times New Roman" panose="02020603050405020304" pitchFamily="18" charset="0"/>
              </a:rPr>
              <a:t> (mdvr.vnetgps.com)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Register server Port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Đăng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ký</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cổng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r>
              <a:rPr lang="en-US" sz="1400">
                <a:latin typeface="Calibri" panose="020F0502020204030204" pitchFamily="34" charset="0"/>
                <a:ea typeface="Calibri" panose="020F0502020204030204" pitchFamily="34" charset="0"/>
                <a:cs typeface="Times New Roman" panose="02020603050405020304" pitchFamily="18" charset="0"/>
              </a:rPr>
              <a:t> TCP (21083)</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Media server IP</a:t>
            </a:r>
            <a:r>
              <a:rPr lang="en-US" sz="1400">
                <a:latin typeface="Calibri" panose="020F0502020204030204" pitchFamily="34" charset="0"/>
                <a:ea typeface="Calibri" panose="020F0502020204030204" pitchFamily="34" charset="0"/>
                <a:cs typeface="Times New Roman" panose="02020603050405020304" pitchFamily="18" charset="0"/>
              </a:rPr>
              <a:t>: IP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phương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tiện</a:t>
            </a:r>
            <a:r>
              <a:rPr lang="en-US" sz="1400">
                <a:latin typeface="Calibri" panose="020F0502020204030204" pitchFamily="34" charset="0"/>
                <a:ea typeface="Calibri" panose="020F0502020204030204" pitchFamily="34" charset="0"/>
                <a:cs typeface="Times New Roman" panose="02020603050405020304" pitchFamily="18" charset="0"/>
              </a:rPr>
              <a:t> (mdvr.vnetgps.com)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Media server port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Cổng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máy</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chủ</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phương</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err="1">
                <a:latin typeface="Calibri" panose="020F0502020204030204" pitchFamily="34" charset="0"/>
                <a:ea typeface="Calibri" panose="020F0502020204030204" pitchFamily="34" charset="0"/>
                <a:cs typeface="Times New Roman" panose="02020603050405020304" pitchFamily="18" charset="0"/>
              </a:rPr>
              <a:t>tiện</a:t>
            </a:r>
            <a:r>
              <a:rPr lang="en-US" sz="1400">
                <a:latin typeface="Calibri" panose="020F0502020204030204" pitchFamily="34" charset="0"/>
                <a:ea typeface="Calibri" panose="020F0502020204030204" pitchFamily="34" charset="0"/>
                <a:cs typeface="Times New Roman" panose="02020603050405020304" pitchFamily="18" charset="0"/>
              </a:rPr>
              <a:t> TCP (21083)</a:t>
            </a:r>
          </a:p>
          <a:p>
            <a:pPr marL="285750" indent="-285750">
              <a:buFontTx/>
              <a:buChar char="-"/>
            </a:pPr>
            <a:r>
              <a:rPr lang="en-US" sz="1400">
                <a:solidFill>
                  <a:srgbClr val="FF0000"/>
                </a:solidFill>
                <a:latin typeface="Calibri" panose="020F0502020204030204" pitchFamily="34" charset="0"/>
                <a:ea typeface="Calibri" panose="020F0502020204030204" pitchFamily="34" charset="0"/>
                <a:cs typeface="Times New Roman" panose="02020603050405020304" pitchFamily="18" charset="0"/>
              </a:rPr>
              <a:t>Lưu ý: liên hệ bộ phận Hỗ trợ kỹ thuật để nhận thông tin về máy chủ của đơn vị thuộc hệ thống Đại lý của VNET</a:t>
            </a:r>
            <a:br>
              <a:rPr lang="en-US" sz="1400">
                <a:latin typeface="Calibri" panose="020F0502020204030204" pitchFamily="34" charset="0"/>
                <a:ea typeface="Calibri" panose="020F0502020204030204" pitchFamily="34" charset="0"/>
                <a:cs typeface="Times New Roman" panose="02020603050405020304" pitchFamily="18" charset="0"/>
              </a:rPr>
            </a:br>
            <a:endParaRPr lang="en-US" sz="1400"/>
          </a:p>
        </p:txBody>
      </p:sp>
      <p:sp>
        <p:nvSpPr>
          <p:cNvPr id="6" name="Rectangle 5"/>
          <p:cNvSpPr/>
          <p:nvPr/>
        </p:nvSpPr>
        <p:spPr>
          <a:xfrm>
            <a:off x="0" y="0"/>
            <a:ext cx="2387961"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2C031AA0-01BE-4D7B-B33A-243068B3B99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 y="2725271"/>
            <a:ext cx="8969583" cy="4132729"/>
          </a:xfrm>
          <a:prstGeom prst="rect">
            <a:avLst/>
          </a:prstGeom>
        </p:spPr>
      </p:pic>
    </p:spTree>
    <p:extLst>
      <p:ext uri="{BB962C8B-B14F-4D97-AF65-F5344CB8AC3E}">
        <p14:creationId xmlns:p14="http://schemas.microsoft.com/office/powerpoint/2010/main" val="172212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00300"/>
            <a:ext cx="7286625" cy="4457700"/>
          </a:xfrm>
          <a:prstGeom prst="rect">
            <a:avLst/>
          </a:prstGeom>
        </p:spPr>
      </p:pic>
      <p:sp>
        <p:nvSpPr>
          <p:cNvPr id="5" name="Rectangle 4"/>
          <p:cNvSpPr/>
          <p:nvPr/>
        </p:nvSpPr>
        <p:spPr>
          <a:xfrm>
            <a:off x="0" y="369332"/>
            <a:ext cx="6384022" cy="1384995"/>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Local</a:t>
            </a:r>
            <a:r>
              <a:rPr lang="en-US" sz="1400">
                <a:latin typeface="Calibri" panose="020F0502020204030204" pitchFamily="34" charset="0"/>
                <a:ea typeface="Calibri" panose="020F0502020204030204" pitchFamily="34" charset="0"/>
                <a:cs typeface="Times New Roman" panose="02020603050405020304" pitchFamily="18" charset="0"/>
              </a:rPr>
              <a:t>: Cài đặt địa chỉ nội bộ ( dùng để kết nối qua eassy check bằng mạng nội bộ)</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DHCP Mode</a:t>
            </a:r>
            <a:r>
              <a:rPr lang="en-US" sz="1400">
                <a:latin typeface="Calibri" panose="020F0502020204030204" pitchFamily="34" charset="0"/>
                <a:ea typeface="Calibri" panose="020F0502020204030204" pitchFamily="34" charset="0"/>
                <a:cs typeface="Times New Roman" panose="02020603050405020304" pitchFamily="18" charset="0"/>
              </a:rPr>
              <a:t>: Chế độ DHCP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Static IP</a:t>
            </a:r>
            <a:r>
              <a:rPr lang="en-US" sz="1400">
                <a:latin typeface="Calibri" panose="020F0502020204030204" pitchFamily="34" charset="0"/>
                <a:ea typeface="Calibri" panose="020F0502020204030204" pitchFamily="34" charset="0"/>
                <a:cs typeface="Times New Roman" panose="02020603050405020304" pitchFamily="18" charset="0"/>
              </a:rPr>
              <a:t>: IP tĩnh</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IP Address: 192.168.1.100</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Subnet Mask: 255.255.255.0</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Gateway: 192.168.1.1</a:t>
            </a:r>
            <a:endParaRPr lang="en-US" sz="1400"/>
          </a:p>
        </p:txBody>
      </p:sp>
      <p:sp>
        <p:nvSpPr>
          <p:cNvPr id="6" name="Rectangle 5"/>
          <p:cNvSpPr/>
          <p:nvPr/>
        </p:nvSpPr>
        <p:spPr>
          <a:xfrm>
            <a:off x="58723" y="0"/>
            <a:ext cx="2340064"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3724C751-A174-42E5-8B03-51BFC17567D5}"/>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
        <p:nvSpPr>
          <p:cNvPr id="2" name="Rectangle 1">
            <a:extLst>
              <a:ext uri="{FF2B5EF4-FFF2-40B4-BE49-F238E27FC236}">
                <a16:creationId xmlns:a16="http://schemas.microsoft.com/office/drawing/2014/main" id="{D376A4D9-D527-42BB-A6BD-EF7A24BD1842}"/>
              </a:ext>
            </a:extLst>
          </p:cNvPr>
          <p:cNvSpPr/>
          <p:nvPr/>
        </p:nvSpPr>
        <p:spPr>
          <a:xfrm>
            <a:off x="7286626" y="2400300"/>
            <a:ext cx="4905374" cy="2031325"/>
          </a:xfrm>
          <a:prstGeom prst="rect">
            <a:avLst/>
          </a:prstGeom>
        </p:spPr>
        <p:txBody>
          <a:bodyPr wrap="square">
            <a:spAutoFit/>
          </a:bodyPr>
          <a:lstStyle/>
          <a:p>
            <a:pPr marL="285750" indent="-285750">
              <a:buFontTx/>
              <a:buChar char="-"/>
            </a:pPr>
            <a:r>
              <a:rPr lang="en-US" sz="1400" b="1">
                <a:latin typeface="Calibri" panose="020F0502020204030204" pitchFamily="34" charset="0"/>
                <a:ea typeface="Calibri" panose="020F0502020204030204" pitchFamily="34" charset="0"/>
                <a:cs typeface="Times New Roman" panose="02020603050405020304" pitchFamily="18" charset="0"/>
              </a:rPr>
              <a:t>Auto Get DNS</a:t>
            </a:r>
            <a:r>
              <a:rPr lang="en-US" sz="1400">
                <a:latin typeface="Calibri" panose="020F0502020204030204" pitchFamily="34" charset="0"/>
                <a:ea typeface="Calibri" panose="020F0502020204030204" pitchFamily="34" charset="0"/>
                <a:cs typeface="Times New Roman" panose="02020603050405020304" pitchFamily="18" charset="0"/>
              </a:rPr>
              <a:t>: Tự động nhận DNS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Use following DNS</a:t>
            </a:r>
            <a:r>
              <a:rPr lang="en-US" sz="1400">
                <a:latin typeface="Calibri" panose="020F0502020204030204" pitchFamily="34" charset="0"/>
                <a:ea typeface="Calibri" panose="020F0502020204030204" pitchFamily="34" charset="0"/>
                <a:cs typeface="Times New Roman" panose="02020603050405020304" pitchFamily="18" charset="0"/>
              </a:rPr>
              <a:t>: Sử dụng DNS sau</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Preffed DNS Server</a:t>
            </a:r>
            <a:r>
              <a:rPr lang="en-US" sz="1400">
                <a:latin typeface="Calibri" panose="020F0502020204030204" pitchFamily="34" charset="0"/>
                <a:ea typeface="Calibri" panose="020F0502020204030204" pitchFamily="34" charset="0"/>
                <a:cs typeface="Times New Roman" panose="02020603050405020304" pitchFamily="18" charset="0"/>
              </a:rPr>
              <a:t>: Máy chủ DNS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Altemate DNS Server</a:t>
            </a:r>
            <a:r>
              <a:rPr lang="en-US" sz="1400">
                <a:latin typeface="Calibri" panose="020F0502020204030204" pitchFamily="34" charset="0"/>
                <a:ea typeface="Calibri" panose="020F0502020204030204" pitchFamily="34" charset="0"/>
                <a:cs typeface="Times New Roman" panose="02020603050405020304" pitchFamily="18" charset="0"/>
              </a:rPr>
              <a:t>: Máy chủ DNS thay thế</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MAC</a:t>
            </a:r>
            <a:r>
              <a:rPr lang="en-US" sz="1400">
                <a:latin typeface="Calibri" panose="020F0502020204030204" pitchFamily="34" charset="0"/>
                <a:ea typeface="Calibri" panose="020F0502020204030204" pitchFamily="34" charset="0"/>
                <a:cs typeface="Times New Roman" panose="02020603050405020304" pitchFamily="18" charset="0"/>
              </a:rPr>
              <a:t>: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MAC Address</a:t>
            </a:r>
            <a:r>
              <a:rPr lang="en-US" sz="1400">
                <a:latin typeface="Calibri" panose="020F0502020204030204" pitchFamily="34" charset="0"/>
                <a:ea typeface="Calibri" panose="020F0502020204030204" pitchFamily="34" charset="0"/>
                <a:cs typeface="Times New Roman" panose="02020603050405020304" pitchFamily="18" charset="0"/>
              </a:rPr>
              <a:t>: Địa chỉ MAC của thiết bị</a:t>
            </a:r>
          </a:p>
          <a:p>
            <a:r>
              <a:rPr lang="en-US" sz="1400">
                <a:solidFill>
                  <a:srgbClr val="FF0000"/>
                </a:solidFill>
                <a:latin typeface="Calibri" panose="020F0502020204030204" pitchFamily="34" charset="0"/>
                <a:cs typeface="Times New Roman" panose="02020603050405020304" pitchFamily="18" charset="0"/>
              </a:rPr>
              <a:t>=&gt; Không cài đặt, liên hệ bộ phận Hỗ trợ kỹ thuật để được hướng dẫn</a:t>
            </a:r>
            <a:endParaRPr lang="en-US" sz="1400">
              <a:solidFill>
                <a:srgbClr val="FF0000"/>
              </a:solidFill>
            </a:endParaRPr>
          </a:p>
          <a:p>
            <a:endParaRPr lang="en-US" sz="1400"/>
          </a:p>
        </p:txBody>
      </p:sp>
    </p:spTree>
    <p:extLst>
      <p:ext uri="{BB962C8B-B14F-4D97-AF65-F5344CB8AC3E}">
        <p14:creationId xmlns:p14="http://schemas.microsoft.com/office/powerpoint/2010/main" val="974789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13767</TotalTime>
  <Words>5236</Words>
  <Application>Microsoft Office PowerPoint</Application>
  <PresentationFormat>Widescreen</PresentationFormat>
  <Paragraphs>176</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Thong</dc:creator>
  <cp:lastModifiedBy>Thông Đào</cp:lastModifiedBy>
  <cp:revision>97</cp:revision>
  <dcterms:created xsi:type="dcterms:W3CDTF">2021-05-21T08:17:35Z</dcterms:created>
  <dcterms:modified xsi:type="dcterms:W3CDTF">2022-11-07T04:12:57Z</dcterms:modified>
</cp:coreProperties>
</file>